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3" r:id="rId4"/>
    <p:sldId id="264" r:id="rId5"/>
    <p:sldId id="265" r:id="rId6"/>
    <p:sldId id="266" r:id="rId7"/>
    <p:sldId id="269" r:id="rId8"/>
    <p:sldId id="271" r:id="rId9"/>
    <p:sldId id="270" r:id="rId10"/>
    <p:sldId id="272" r:id="rId11"/>
    <p:sldId id="274" r:id="rId12"/>
    <p:sldId id="273" r:id="rId13"/>
    <p:sldId id="275" r:id="rId14"/>
    <p:sldId id="276" r:id="rId15"/>
    <p:sldId id="278" r:id="rId16"/>
    <p:sldId id="279" r:id="rId17"/>
    <p:sldId id="281" r:id="rId18"/>
    <p:sldId id="284" r:id="rId19"/>
    <p:sldId id="285" r:id="rId20"/>
    <p:sldId id="287" r:id="rId21"/>
    <p:sldId id="288" r:id="rId22"/>
    <p:sldId id="289" r:id="rId23"/>
    <p:sldId id="290" r:id="rId24"/>
    <p:sldId id="292" r:id="rId25"/>
    <p:sldId id="301" r:id="rId26"/>
    <p:sldId id="302" r:id="rId27"/>
    <p:sldId id="303" r:id="rId28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411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DEA0A-B947-4ED8-B2A2-9A3958C387B4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A72F4-5D5B-48D6-8FD5-C4F6FF0D5F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7/4/2018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7/4/2018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7/4/2018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1715" y="1080159"/>
            <a:ext cx="9049968" cy="1786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3100" y="1763363"/>
            <a:ext cx="8447199" cy="159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96.jpeg"/><Relationship Id="rId21" Type="http://schemas.openxmlformats.org/officeDocument/2006/relationships/image" Target="../media/image114.png"/><Relationship Id="rId34" Type="http://schemas.openxmlformats.org/officeDocument/2006/relationships/image" Target="../media/image127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29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32" Type="http://schemas.openxmlformats.org/officeDocument/2006/relationships/image" Target="../media/image125.png"/><Relationship Id="rId5" Type="http://schemas.openxmlformats.org/officeDocument/2006/relationships/image" Target="../media/image98.png"/><Relationship Id="rId15" Type="http://schemas.openxmlformats.org/officeDocument/2006/relationships/image" Target="../media/image108.jpe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31" Type="http://schemas.openxmlformats.org/officeDocument/2006/relationships/image" Target="../media/image124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jpeg"/><Relationship Id="rId27" Type="http://schemas.openxmlformats.org/officeDocument/2006/relationships/image" Target="../media/image120.png"/><Relationship Id="rId30" Type="http://schemas.openxmlformats.org/officeDocument/2006/relationships/image" Target="../media/image123.png"/><Relationship Id="rId35" Type="http://schemas.openxmlformats.org/officeDocument/2006/relationships/image" Target="../media/image128.png"/><Relationship Id="rId8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53035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17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6100" y="123825"/>
            <a:ext cx="6304915" cy="3781425"/>
          </a:xfrm>
          <a:custGeom>
            <a:avLst/>
            <a:gdLst/>
            <a:ahLst/>
            <a:cxnLst/>
            <a:rect l="l" t="t" r="r" b="b"/>
            <a:pathLst>
              <a:path w="6304915" h="4458970">
                <a:moveTo>
                  <a:pt x="0" y="0"/>
                </a:moveTo>
                <a:lnTo>
                  <a:pt x="6304788" y="0"/>
                </a:lnTo>
                <a:lnTo>
                  <a:pt x="6304788" y="4458957"/>
                </a:lnTo>
                <a:lnTo>
                  <a:pt x="0" y="44589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8500" y="276225"/>
            <a:ext cx="5989253" cy="34004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27100" y="3933825"/>
            <a:ext cx="5358765" cy="143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984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75" dirty="0">
                <a:solidFill>
                  <a:srgbClr val="231F20"/>
                </a:solidFill>
                <a:latin typeface="Arial"/>
                <a:cs typeface="Arial"/>
              </a:rPr>
              <a:t>-М2400МD</a:t>
            </a:r>
            <a:endParaRPr sz="5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Домофон  </a:t>
            </a:r>
            <a:r>
              <a:rPr sz="13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стильно</a:t>
            </a:r>
            <a:r>
              <a:rPr sz="1300" spc="3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орп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се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сенсо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рными  </a:t>
            </a:r>
            <a:r>
              <a:rPr sz="13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дсвечиваемыми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кнопками.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Облада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40" dirty="0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ункцией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екции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дви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ения,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записью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видео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а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тв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тчи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ом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информированием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пос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ти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еля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об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ткрытии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двери.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36700" y="581025"/>
            <a:ext cx="4474845" cy="2695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9200" marR="5080" indent="1817370" algn="r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4 дюйма 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 панелей 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б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единение до 4 мони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оров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еме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лючения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ему 2 дополни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ельных видеокамер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914525" marR="5080" indent="-528320" algn="r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Встроенная память до 100 ф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ог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афий Встроенный 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ек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 дви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ения Функция а</a:t>
            </a:r>
            <a:r>
              <a:rPr sz="1400" b="1" spc="-1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тветчика 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ка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 памяти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385" y="6054723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45401" y="6054699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89700" y="276225"/>
            <a:ext cx="3525520" cy="4837430"/>
          </a:xfrm>
          <a:custGeom>
            <a:avLst/>
            <a:gdLst/>
            <a:ahLst/>
            <a:cxnLst/>
            <a:rect l="l" t="t" r="r" b="b"/>
            <a:pathLst>
              <a:path w="3525520" h="4837430">
                <a:moveTo>
                  <a:pt x="0" y="0"/>
                </a:moveTo>
                <a:lnTo>
                  <a:pt x="3525012" y="0"/>
                </a:lnTo>
                <a:lnTo>
                  <a:pt x="3525012" y="4837176"/>
                </a:lnTo>
                <a:lnTo>
                  <a:pt x="0" y="4837176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18300" y="428625"/>
            <a:ext cx="3125626" cy="44348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50619" y="6067425"/>
            <a:ext cx="712812" cy="9545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8500" y="6067425"/>
            <a:ext cx="712800" cy="954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332463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0" smtClean="0">
                <a:solidFill>
                  <a:srgbClr val="231F20"/>
                </a:solidFill>
                <a:latin typeface="Trebuchet MS"/>
                <a:cs typeface="Trebuchet MS"/>
              </a:rPr>
              <a:t>1</a:t>
            </a:r>
            <a:r>
              <a:rPr lang="ru-RU" sz="1200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0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16738" y="170654"/>
            <a:ext cx="215900" cy="11410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0000" y="54578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7500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6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20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логотип (горизонтальный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04100" y="67532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89500" y="3933825"/>
            <a:ext cx="5492115" cy="162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8335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75" dirty="0">
                <a:solidFill>
                  <a:srgbClr val="231F20"/>
                </a:solidFill>
                <a:latin typeface="Arial"/>
                <a:cs typeface="Arial"/>
              </a:rPr>
              <a:t>-M2700MD</a:t>
            </a:r>
            <a:endParaRPr sz="5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715"/>
              </a:spcBef>
            </a:pP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Классический </a:t>
            </a:r>
            <a:r>
              <a:rPr sz="13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домофон,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выде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жанный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строгих </a:t>
            </a:r>
            <a:r>
              <a:rPr sz="13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формах,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осна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ён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встроенной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40" dirty="0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ункцией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екции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дви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ения.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Возм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жность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дключения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доп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лни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ельных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камер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вызывных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пан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елей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позв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ля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расширить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границы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применения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ой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дели.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2041" y="0"/>
            <a:ext cx="4251960" cy="4850765"/>
          </a:xfrm>
          <a:custGeom>
            <a:avLst/>
            <a:gdLst/>
            <a:ahLst/>
            <a:cxnLst/>
            <a:rect l="l" t="t" r="r" b="b"/>
            <a:pathLst>
              <a:path w="4251960" h="4850765">
                <a:moveTo>
                  <a:pt x="0" y="0"/>
                </a:moveTo>
                <a:lnTo>
                  <a:pt x="4251960" y="0"/>
                </a:lnTo>
                <a:lnTo>
                  <a:pt x="4251960" y="4850206"/>
                </a:lnTo>
                <a:lnTo>
                  <a:pt x="0" y="4850206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7580" y="12"/>
            <a:ext cx="3934193" cy="4607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32300" y="123825"/>
            <a:ext cx="5562600" cy="3810000"/>
          </a:xfrm>
          <a:custGeom>
            <a:avLst/>
            <a:gdLst/>
            <a:ahLst/>
            <a:cxnLst/>
            <a:rect l="l" t="t" r="r" b="b"/>
            <a:pathLst>
              <a:path w="5930265" h="4201795">
                <a:moveTo>
                  <a:pt x="0" y="0"/>
                </a:moveTo>
                <a:lnTo>
                  <a:pt x="5929883" y="0"/>
                </a:lnTo>
                <a:lnTo>
                  <a:pt x="5929883" y="4201668"/>
                </a:lnTo>
                <a:lnTo>
                  <a:pt x="0" y="42016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60900" y="276225"/>
            <a:ext cx="5074920" cy="34813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34203" y="1016497"/>
            <a:ext cx="2590165" cy="3093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345" marR="5080" indent="836294" algn="r">
              <a:lnSpc>
                <a:spcPct val="1591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Дисплей 7 дюймов 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</a:t>
            </a:r>
            <a:r>
              <a:rPr sz="1400" b="0" spc="25" dirty="0">
                <a:solidFill>
                  <a:srgbClr val="FFFFFF"/>
                </a:solidFill>
                <a:latin typeface="Segoe UI Semilight"/>
                <a:cs typeface="Segoe UI Semilight"/>
              </a:rPr>
              <a:t>к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лючение до 2 вызывных</a:t>
            </a:r>
            <a:endParaRPr sz="1400">
              <a:latin typeface="Segoe UI Semilight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панелей</a:t>
            </a:r>
            <a:endParaRPr sz="1400">
              <a:latin typeface="Segoe UI Semilight"/>
              <a:cs typeface="Segoe UI Semilight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spc="-25" dirty="0">
                <a:solidFill>
                  <a:srgbClr val="FFFFFF"/>
                </a:solidFill>
                <a:latin typeface="Segoe UI Semilight"/>
                <a:cs typeface="Segoe UI Semilight"/>
              </a:rPr>
              <a:t>б</a:t>
            </a:r>
            <a:r>
              <a:rPr sz="1400" b="0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ъ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единение до 4 мони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оров в</a:t>
            </a:r>
            <a:endParaRPr sz="1400">
              <a:latin typeface="Segoe UI Semilight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сис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еме</a:t>
            </a:r>
            <a:endParaRPr sz="1400">
              <a:latin typeface="Segoe UI Semilight"/>
              <a:cs typeface="Segoe UI Semilight"/>
            </a:endParaRPr>
          </a:p>
          <a:p>
            <a:pPr marL="240665" marR="5080" indent="268605" algn="r">
              <a:lnSpc>
                <a:spcPct val="100000"/>
              </a:lnSpc>
              <a:spcBef>
                <a:spcPts val="99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</a:t>
            </a:r>
            <a:r>
              <a:rPr sz="1400" b="0" spc="25" dirty="0">
                <a:solidFill>
                  <a:srgbClr val="FFFFFF"/>
                </a:solidFill>
                <a:latin typeface="Segoe UI Semilight"/>
                <a:cs typeface="Segoe UI Semilight"/>
              </a:rPr>
              <a:t>к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лючение в сис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ему 2 дополни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ельных видеокамер</a:t>
            </a:r>
            <a:endParaRPr sz="1400">
              <a:latin typeface="Segoe UI Semilight"/>
              <a:cs typeface="Segoe UI Semilight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Встроенная память до 100</a:t>
            </a:r>
            <a:endParaRPr sz="1400">
              <a:latin typeface="Segoe UI Semilight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ф</a:t>
            </a:r>
            <a:r>
              <a:rPr sz="1400" b="0" spc="-25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ог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афий</a:t>
            </a:r>
            <a:endParaRPr sz="1400">
              <a:latin typeface="Segoe UI Semilight"/>
              <a:cs typeface="Segoe UI Semilight"/>
            </a:endParaRPr>
          </a:p>
          <a:p>
            <a:pPr marL="29845" marR="5080" indent="643255" algn="r">
              <a:lnSpc>
                <a:spcPct val="1591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дде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жка ка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т памяти Встроенный де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ек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ор дви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ж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ения</a:t>
            </a:r>
            <a:endParaRPr sz="1400">
              <a:latin typeface="Segoe UI Semilight"/>
              <a:cs typeface="Segoe UI Semi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32463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0" smtClean="0">
                <a:solidFill>
                  <a:srgbClr val="231F20"/>
                </a:solidFill>
                <a:latin typeface="Trebuchet MS"/>
                <a:cs typeface="Trebuchet MS"/>
              </a:rPr>
              <a:t>1</a:t>
            </a:r>
            <a:r>
              <a:rPr lang="ru-RU" sz="1200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1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80300" y="6296025"/>
            <a:ext cx="1045163" cy="7169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01468" y="6295677"/>
            <a:ext cx="1045163" cy="7176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875868" y="6293933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47565" y="6293956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16738" y="170654"/>
            <a:ext cx="215900" cy="11410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3054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9750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7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71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логотип (горизонтальный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9500" y="66008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18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10491" y="0"/>
            <a:ext cx="4361815" cy="4852670"/>
          </a:xfrm>
          <a:custGeom>
            <a:avLst/>
            <a:gdLst/>
            <a:ahLst/>
            <a:cxnLst/>
            <a:rect l="l" t="t" r="r" b="b"/>
            <a:pathLst>
              <a:path w="4361815" h="4852670">
                <a:moveTo>
                  <a:pt x="0" y="0"/>
                </a:moveTo>
                <a:lnTo>
                  <a:pt x="4361688" y="0"/>
                </a:lnTo>
                <a:lnTo>
                  <a:pt x="4361688" y="4852187"/>
                </a:lnTo>
                <a:lnTo>
                  <a:pt x="0" y="4852187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36018" y="12"/>
            <a:ext cx="4045978" cy="4607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100" y="3933825"/>
            <a:ext cx="5327650" cy="143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-М2701</a:t>
            </a:r>
            <a:endParaRPr sz="5700">
              <a:latin typeface="Arial"/>
              <a:cs typeface="Arial"/>
            </a:endParaRPr>
          </a:p>
          <a:p>
            <a:pPr marL="48260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Оригинальная </a:t>
            </a:r>
            <a:r>
              <a:rPr sz="13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дель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лича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ся </a:t>
            </a:r>
            <a:r>
              <a:rPr sz="13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новл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ё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нным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диза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йном.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Новая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сис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ема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управления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«Easy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but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ons»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сдела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бра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ение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домофоном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простым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омфо</a:t>
            </a:r>
            <a:r>
              <a:rPr sz="1300" spc="-8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тным.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65900" y="428625"/>
            <a:ext cx="3025513" cy="3011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7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дюймов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</a:pP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Панель из стекла с «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Easy buttons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»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212725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 панелей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б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единение до 4 мони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оров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еме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23241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ему 2 дополни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ельных видеокамер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038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Встроенная память до 100 ф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ог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афий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ка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памяти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до 32 Гб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2300" y="352425"/>
            <a:ext cx="5884545" cy="3616960"/>
          </a:xfrm>
          <a:custGeom>
            <a:avLst/>
            <a:gdLst/>
            <a:ahLst/>
            <a:cxnLst/>
            <a:rect l="l" t="t" r="r" b="b"/>
            <a:pathLst>
              <a:path w="5884545" h="3616960">
                <a:moveTo>
                  <a:pt x="0" y="0"/>
                </a:moveTo>
                <a:lnTo>
                  <a:pt x="5884164" y="0"/>
                </a:lnTo>
                <a:lnTo>
                  <a:pt x="5884164" y="3616452"/>
                </a:lnTo>
                <a:lnTo>
                  <a:pt x="0" y="361645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4700" y="504825"/>
            <a:ext cx="5532120" cy="3210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7299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spc="20" smtClean="0">
                <a:solidFill>
                  <a:srgbClr val="231F20"/>
                </a:solidFill>
                <a:latin typeface="Trebuchet MS"/>
                <a:cs typeface="Trebuchet MS"/>
              </a:rPr>
              <a:t>1</a:t>
            </a:r>
            <a:r>
              <a:rPr lang="ru-RU" sz="1200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2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424" y="6386529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4800" y="6386505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4700" y="6372225"/>
            <a:ext cx="1061015" cy="6215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79863" y="6372225"/>
            <a:ext cx="1061005" cy="6157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9362" y="164007"/>
            <a:ext cx="215900" cy="11410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0000" y="53816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9150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7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34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логотип (горизонтальный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04100" y="66770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20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10491" y="0"/>
            <a:ext cx="4361815" cy="4852670"/>
          </a:xfrm>
          <a:custGeom>
            <a:avLst/>
            <a:gdLst/>
            <a:ahLst/>
            <a:cxnLst/>
            <a:rect l="l" t="t" r="r" b="b"/>
            <a:pathLst>
              <a:path w="4361815" h="4852670">
                <a:moveTo>
                  <a:pt x="0" y="0"/>
                </a:moveTo>
                <a:lnTo>
                  <a:pt x="4361688" y="0"/>
                </a:lnTo>
                <a:lnTo>
                  <a:pt x="4361688" y="4852149"/>
                </a:lnTo>
                <a:lnTo>
                  <a:pt x="0" y="4852149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36018" y="12"/>
            <a:ext cx="4045978" cy="4607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100" y="3933825"/>
            <a:ext cx="5447030" cy="163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75" dirty="0">
                <a:solidFill>
                  <a:srgbClr val="231F20"/>
                </a:solidFill>
                <a:latin typeface="Arial"/>
                <a:cs typeface="Arial"/>
              </a:rPr>
              <a:t>-M2702MD</a:t>
            </a:r>
            <a:endParaRPr sz="5700">
              <a:latin typeface="Arial"/>
              <a:cs typeface="Arial"/>
            </a:endParaRPr>
          </a:p>
          <a:p>
            <a:pPr marL="48260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Новая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дель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ора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диа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ональю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экрана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дюймов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вып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лнена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современном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дизайне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со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еклянным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покры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тием.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Ме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аллизированные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али</a:t>
            </a:r>
            <a:r>
              <a:rPr sz="13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орп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са</a:t>
            </a:r>
            <a:r>
              <a:rPr sz="13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черкнут</a:t>
            </a:r>
            <a:r>
              <a:rPr sz="13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изысканность</a:t>
            </a:r>
            <a:r>
              <a:rPr sz="13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индивид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альность</a:t>
            </a:r>
            <a:r>
              <a:rPr sz="13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Вашег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ин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ерьера.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73282" y="581025"/>
            <a:ext cx="2993017" cy="3567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Дисплей </a:t>
            </a:r>
            <a:r>
              <a:rPr sz="1400" b="0">
                <a:solidFill>
                  <a:srgbClr val="FFFFFF"/>
                </a:solidFill>
                <a:latin typeface="Segoe UI Semilight"/>
                <a:cs typeface="Segoe UI Semilight"/>
              </a:rPr>
              <a:t>7 </a:t>
            </a:r>
            <a:r>
              <a:rPr sz="1400" b="0" smtClean="0">
                <a:solidFill>
                  <a:srgbClr val="FFFFFF"/>
                </a:solidFill>
                <a:latin typeface="Segoe UI Semilight"/>
                <a:cs typeface="Segoe UI Semilight"/>
              </a:rPr>
              <a:t>дюймов</a:t>
            </a:r>
            <a:endParaRPr lang="en-US" sz="1400" b="0" dirty="0" smtClean="0">
              <a:solidFill>
                <a:srgbClr val="FFFFFF"/>
              </a:solidFill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endParaRPr lang="ru-RU" sz="1400" b="0" dirty="0" smtClean="0">
              <a:solidFill>
                <a:srgbClr val="FFFFFF"/>
              </a:solidFill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lang="ru-RU" sz="1400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Панель из стекла  с  </a:t>
            </a:r>
            <a:r>
              <a:rPr lang="en-US" sz="1400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“Easy buttons”</a:t>
            </a:r>
            <a:endParaRPr sz="1400">
              <a:latin typeface="Segoe UI Semilight"/>
              <a:cs typeface="Segoe UI Semilight"/>
            </a:endParaRPr>
          </a:p>
          <a:p>
            <a:pPr marL="12700" marR="212725">
              <a:lnSpc>
                <a:spcPct val="100000"/>
              </a:lnSpc>
              <a:spcBef>
                <a:spcPts val="99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</a:t>
            </a:r>
            <a:r>
              <a:rPr sz="1400" b="0" spc="25" dirty="0">
                <a:solidFill>
                  <a:srgbClr val="FFFFFF"/>
                </a:solidFill>
                <a:latin typeface="Segoe UI Semilight"/>
                <a:cs typeface="Segoe UI Semilight"/>
              </a:rPr>
              <a:t>к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лючение до 2 вызывных панелей</a:t>
            </a:r>
            <a:endParaRPr sz="1400">
              <a:latin typeface="Segoe UI Semilight"/>
              <a:cs typeface="Segoe UI Semilight"/>
            </a:endParaRPr>
          </a:p>
          <a:p>
            <a:pPr marL="12700" marR="5080">
              <a:lnSpc>
                <a:spcPct val="100000"/>
              </a:lnSpc>
              <a:spcBef>
                <a:spcPts val="99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spc="-25" dirty="0">
                <a:solidFill>
                  <a:srgbClr val="FFFFFF"/>
                </a:solidFill>
                <a:latin typeface="Segoe UI Semilight"/>
                <a:cs typeface="Segoe UI Semilight"/>
              </a:rPr>
              <a:t>б</a:t>
            </a:r>
            <a:r>
              <a:rPr sz="1400" b="0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ъ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единение до 4 мони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оров в сис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еме</a:t>
            </a:r>
            <a:endParaRPr sz="1400">
              <a:latin typeface="Segoe UI Semilight"/>
              <a:cs typeface="Segoe UI Semilight"/>
            </a:endParaRPr>
          </a:p>
          <a:p>
            <a:pPr marL="12700" marR="232410">
              <a:lnSpc>
                <a:spcPct val="100000"/>
              </a:lnSpc>
              <a:spcBef>
                <a:spcPts val="99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</a:t>
            </a:r>
            <a:r>
              <a:rPr sz="1400" b="0" spc="25" dirty="0">
                <a:solidFill>
                  <a:srgbClr val="FFFFFF"/>
                </a:solidFill>
                <a:latin typeface="Segoe UI Semilight"/>
                <a:cs typeface="Segoe UI Semilight"/>
              </a:rPr>
              <a:t>к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лючение в сис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ему 2 дополни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ельных видеокамер</a:t>
            </a:r>
            <a:endParaRPr sz="1400">
              <a:latin typeface="Segoe UI Semilight"/>
              <a:cs typeface="Segoe UI Semilight"/>
            </a:endParaRPr>
          </a:p>
          <a:p>
            <a:pPr marL="12700" marR="500380">
              <a:lnSpc>
                <a:spcPct val="100000"/>
              </a:lnSpc>
              <a:spcBef>
                <a:spcPts val="99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Встроенная память до 100 ф</a:t>
            </a:r>
            <a:r>
              <a:rPr sz="1400" b="0" spc="-25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ог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афий</a:t>
            </a:r>
            <a:endParaRPr sz="1400">
              <a:latin typeface="Segoe UI Semilight"/>
              <a:cs typeface="Segoe UI Semilight"/>
            </a:endParaRPr>
          </a:p>
          <a:p>
            <a:pPr marL="12700" marR="22225">
              <a:lnSpc>
                <a:spcPct val="1591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дде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жка </a:t>
            </a:r>
            <a:r>
              <a:rPr sz="1400" b="0">
                <a:solidFill>
                  <a:srgbClr val="FFFFFF"/>
                </a:solidFill>
                <a:latin typeface="Segoe UI Semilight"/>
                <a:cs typeface="Segoe UI Semilight"/>
              </a:rPr>
              <a:t>ка</a:t>
            </a:r>
            <a:r>
              <a:rPr sz="1400" b="0" spc="-3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>
                <a:solidFill>
                  <a:srgbClr val="FFFFFF"/>
                </a:solidFill>
                <a:latin typeface="Segoe UI Semilight"/>
                <a:cs typeface="Segoe UI Semilight"/>
              </a:rPr>
              <a:t>т </a:t>
            </a:r>
            <a:r>
              <a:rPr sz="1400" b="0" smtClean="0">
                <a:solidFill>
                  <a:srgbClr val="FFFFFF"/>
                </a:solidFill>
                <a:latin typeface="Segoe UI Semilight"/>
                <a:cs typeface="Segoe UI Semilight"/>
              </a:rPr>
              <a:t>памяти</a:t>
            </a:r>
            <a:r>
              <a:rPr lang="en-US" sz="1400" b="0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 32 </a:t>
            </a:r>
            <a:r>
              <a:rPr lang="ru-RU" sz="1400" b="0" dirty="0" smtClean="0">
                <a:solidFill>
                  <a:srgbClr val="FFFFFF"/>
                </a:solidFill>
                <a:latin typeface="Segoe UI Semilight"/>
                <a:cs typeface="Segoe UI Semilight"/>
              </a:rPr>
              <a:t>Гб</a:t>
            </a:r>
            <a:endParaRPr lang="en-US" sz="1400" b="0" dirty="0" smtClean="0">
              <a:solidFill>
                <a:srgbClr val="FFFFFF"/>
              </a:solidFill>
              <a:latin typeface="Segoe UI Semilight"/>
              <a:cs typeface="Segoe UI Semilight"/>
            </a:endParaRPr>
          </a:p>
          <a:p>
            <a:pPr marL="12700" marR="22225">
              <a:lnSpc>
                <a:spcPct val="159100"/>
              </a:lnSpc>
            </a:pPr>
            <a:r>
              <a:rPr sz="1400" b="0" smtClean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Встроенный де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ек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ор дви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ж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ения</a:t>
            </a:r>
            <a:endParaRPr sz="1400">
              <a:latin typeface="Segoe UI Semilight"/>
              <a:cs typeface="Segoe UI Semi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299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13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6100" y="352425"/>
            <a:ext cx="5934710" cy="3625850"/>
          </a:xfrm>
          <a:custGeom>
            <a:avLst/>
            <a:gdLst/>
            <a:ahLst/>
            <a:cxnLst/>
            <a:rect l="l" t="t" r="r" b="b"/>
            <a:pathLst>
              <a:path w="5934710" h="3625850">
                <a:moveTo>
                  <a:pt x="0" y="0"/>
                </a:moveTo>
                <a:lnTo>
                  <a:pt x="5934456" y="0"/>
                </a:lnTo>
                <a:lnTo>
                  <a:pt x="5934456" y="3625596"/>
                </a:lnTo>
                <a:lnTo>
                  <a:pt x="0" y="36255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4700" y="504825"/>
            <a:ext cx="5532120" cy="3222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5422" y="6462725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4799" y="6462702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9850" y="6448422"/>
            <a:ext cx="1061005" cy="6157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4700" y="6448425"/>
            <a:ext cx="1061002" cy="621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1162" y="164007"/>
            <a:ext cx="215900" cy="11410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0000" y="53816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10700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8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42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логотип (горизонтальный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80300" y="67532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21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37100" y="4086225"/>
            <a:ext cx="5557520" cy="1430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7845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-M2100</a:t>
            </a:r>
            <a:endParaRPr sz="5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715"/>
              </a:spcBef>
            </a:pP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Современная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классика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Вашег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ин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ерьера.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Домофон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дюймовым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дисплеем</a:t>
            </a:r>
            <a:r>
              <a:rPr sz="13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осна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ен</a:t>
            </a:r>
            <a:r>
              <a:rPr sz="13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екцией</a:t>
            </a:r>
            <a:r>
              <a:rPr sz="13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дви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ения</a:t>
            </a:r>
            <a:r>
              <a:rPr sz="13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дде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жива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ка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3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памяти. Функция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тв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тчика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проинформир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8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пос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ти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еля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об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ткрытии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двери.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2041" y="0"/>
            <a:ext cx="4251960" cy="4850765"/>
          </a:xfrm>
          <a:custGeom>
            <a:avLst/>
            <a:gdLst/>
            <a:ahLst/>
            <a:cxnLst/>
            <a:rect l="l" t="t" r="r" b="b"/>
            <a:pathLst>
              <a:path w="4251960" h="4850765">
                <a:moveTo>
                  <a:pt x="0" y="0"/>
                </a:moveTo>
                <a:lnTo>
                  <a:pt x="4251960" y="0"/>
                </a:lnTo>
                <a:lnTo>
                  <a:pt x="4251960" y="4850206"/>
                </a:lnTo>
                <a:lnTo>
                  <a:pt x="0" y="4850206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7580" y="12"/>
            <a:ext cx="3934193" cy="4607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9900" y="352425"/>
            <a:ext cx="3962400" cy="3948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345" marR="5080" indent="765810" algn="r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10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дюймов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220345" marR="5080" indent="765810" algn="r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Разрешение 1024*600</a:t>
            </a:r>
          </a:p>
          <a:p>
            <a:pPr marL="220345" marR="5080" indent="765810" algn="r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Сенсорные клавиши управления</a:t>
            </a:r>
          </a:p>
          <a:p>
            <a:pPr marL="220345" marR="5080" indent="765810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панелей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б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единение до 4 мони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оров в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еме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240665" marR="5080" indent="268605" algn="r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ему 2 дополни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ельных видеокамер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Встроенная память до 100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ог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афий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29845" marR="5080" indent="643255" algn="r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ка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памяти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до 32 Гб</a:t>
            </a:r>
          </a:p>
          <a:p>
            <a:pPr marL="29845" marR="5080" indent="643255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Встроенный 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ек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 дви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ения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84700" y="200025"/>
            <a:ext cx="5553710" cy="3886200"/>
          </a:xfrm>
          <a:custGeom>
            <a:avLst/>
            <a:gdLst/>
            <a:ahLst/>
            <a:cxnLst/>
            <a:rect l="l" t="t" r="r" b="b"/>
            <a:pathLst>
              <a:path w="5934709" h="4206240">
                <a:moveTo>
                  <a:pt x="0" y="0"/>
                </a:moveTo>
                <a:lnTo>
                  <a:pt x="5934456" y="0"/>
                </a:lnTo>
                <a:lnTo>
                  <a:pt x="5934456" y="4206240"/>
                </a:lnTo>
                <a:lnTo>
                  <a:pt x="0" y="42062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37100" y="352425"/>
            <a:ext cx="5215649" cy="358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59330" y="6220181"/>
            <a:ext cx="1045160" cy="716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80500" y="6219825"/>
            <a:ext cx="1045163" cy="7176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854898" y="6218081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26597" y="6218105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32463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18537" y="170654"/>
            <a:ext cx="215900" cy="11410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3816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10800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8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50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логотип (горизонтальный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9500" y="66770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23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03900" y="4238625"/>
            <a:ext cx="3760470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-M3700</a:t>
            </a:r>
            <a:endParaRPr sz="57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2041" y="0"/>
            <a:ext cx="4251960" cy="4023995"/>
          </a:xfrm>
          <a:custGeom>
            <a:avLst/>
            <a:gdLst/>
            <a:ahLst/>
            <a:cxnLst/>
            <a:rect l="l" t="t" r="r" b="b"/>
            <a:pathLst>
              <a:path w="4251960" h="4023995">
                <a:moveTo>
                  <a:pt x="0" y="0"/>
                </a:moveTo>
                <a:lnTo>
                  <a:pt x="4251960" y="0"/>
                </a:lnTo>
                <a:lnTo>
                  <a:pt x="4251960" y="4023639"/>
                </a:lnTo>
                <a:lnTo>
                  <a:pt x="0" y="40236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4700" y="0"/>
            <a:ext cx="3934193" cy="3779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60900" y="352425"/>
            <a:ext cx="5230837" cy="3874135"/>
          </a:xfrm>
          <a:custGeom>
            <a:avLst/>
            <a:gdLst/>
            <a:ahLst/>
            <a:cxnLst/>
            <a:rect l="l" t="t" r="r" b="b"/>
            <a:pathLst>
              <a:path w="5930265" h="4201795">
                <a:moveTo>
                  <a:pt x="0" y="0"/>
                </a:moveTo>
                <a:lnTo>
                  <a:pt x="5929883" y="0"/>
                </a:lnTo>
                <a:lnTo>
                  <a:pt x="5929883" y="4201668"/>
                </a:lnTo>
                <a:lnTo>
                  <a:pt x="0" y="4201668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89500" y="657225"/>
            <a:ext cx="4798782" cy="3297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4700" y="783470"/>
            <a:ext cx="3505199" cy="2792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7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дюймов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lang="en-US" sz="1400" b="1" spc="-145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T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ouch sc</a:t>
            </a:r>
            <a:r>
              <a:rPr lang="en-US" sz="1400" b="1" spc="-20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r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een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80645" marR="5080" indent="553085" algn="r">
              <a:lnSpc>
                <a:spcPct val="100000"/>
              </a:lnSpc>
              <a:spcBef>
                <a:spcPts val="990"/>
              </a:spcBef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ему дополни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ельных 2 видеокамер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Встроенная память до 100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ог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афий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 indent="643255" algn="r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ка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памяти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до 32 Гб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Встроенный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де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ек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дви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ения</a:t>
            </a:r>
            <a:endParaRPr lang="ru-RU" sz="1400" b="1" dirty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5080" indent="643255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Функции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</a:t>
            </a:r>
            <a:r>
              <a:rPr sz="1400" b="1" spc="-1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тветчика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59330" y="6220165"/>
            <a:ext cx="1045163" cy="7169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0500" y="6219825"/>
            <a:ext cx="1045152" cy="7176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854898" y="6218072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26597" y="6218096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16738" y="170654"/>
            <a:ext cx="215900" cy="11410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3300" y="4924425"/>
            <a:ext cx="5486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spc="-30" dirty="0">
                <a:solidFill>
                  <a:srgbClr val="231F20"/>
                </a:solidFill>
                <a:latin typeface="Arial"/>
                <a:cs typeface="Arial"/>
              </a:rPr>
              <a:t>Усовершенствованная модель   с   сенсорным   экраном, благодаря которому управление  осуществляется   одним   прикосновением.   С помощью интуитивно понятного  интерфейса  Вы  получите  быстрый доступ ко всем функциям </a:t>
            </a:r>
            <a:r>
              <a:rPr lang="ru-RU" sz="1300" spc="-30" dirty="0" err="1">
                <a:solidFill>
                  <a:srgbClr val="231F20"/>
                </a:solidFill>
                <a:latin typeface="Arial"/>
                <a:cs typeface="Arial"/>
              </a:rPr>
              <a:t>видеодомофона</a:t>
            </a:r>
            <a:endParaRPr lang="ru-RU" sz="1300" spc="-3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0768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10800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8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50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" name="object 8"/>
          <p:cNvSpPr txBox="1"/>
          <p:nvPr/>
        </p:nvSpPr>
        <p:spPr>
          <a:xfrm>
            <a:off x="167299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15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21" name="Рисунок 20" descr="логотип (горизонтальный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3300" y="65246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24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10491" y="-1"/>
            <a:ext cx="4361815" cy="4314825"/>
          </a:xfrm>
          <a:custGeom>
            <a:avLst/>
            <a:gdLst/>
            <a:ahLst/>
            <a:cxnLst/>
            <a:rect l="l" t="t" r="r" b="b"/>
            <a:pathLst>
              <a:path w="4361815" h="3933190">
                <a:moveTo>
                  <a:pt x="0" y="0"/>
                </a:moveTo>
                <a:lnTo>
                  <a:pt x="4361688" y="0"/>
                </a:lnTo>
                <a:lnTo>
                  <a:pt x="4361688" y="3933177"/>
                </a:lnTo>
                <a:lnTo>
                  <a:pt x="0" y="3933177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36018" y="0"/>
            <a:ext cx="4045978" cy="3689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5700" y="4162425"/>
            <a:ext cx="5410835" cy="163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-M3701</a:t>
            </a:r>
            <a:endParaRPr sz="5700">
              <a:latin typeface="Arial"/>
              <a:cs typeface="Arial"/>
            </a:endParaRPr>
          </a:p>
          <a:p>
            <a:pPr marL="48260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Аккур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тный  </a:t>
            </a:r>
            <a:r>
              <a:rPr sz="13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ор,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вып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лненный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минималистичном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дизайне,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ан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стильным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лемен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ом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Вашег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ин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ерьера.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Встроенный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ек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ужит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любое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дви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ение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ле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зрения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камеры,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случае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Вашег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су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ствия</a:t>
            </a:r>
            <a:r>
              <a:rPr sz="13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тв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тчик</a:t>
            </a:r>
            <a:r>
              <a:rPr sz="13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предл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35" dirty="0">
                <a:solidFill>
                  <a:srgbClr val="231F20"/>
                </a:solidFill>
                <a:latin typeface="Arial"/>
                <a:cs typeface="Arial"/>
              </a:rPr>
              <a:t>жит</a:t>
            </a:r>
            <a:r>
              <a:rPr sz="13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пос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ти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елям</a:t>
            </a:r>
            <a:r>
              <a:rPr sz="13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ос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тавить</a:t>
            </a:r>
            <a:r>
              <a:rPr sz="13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соо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ение.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94500" y="504825"/>
            <a:ext cx="2916817" cy="3135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7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дюймов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</a:pP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Панель из стекла с «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Easy buttons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»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90805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ему дополни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ельной видеокамеры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483234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Встроенная память до 100 ф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ог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афий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ка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памяти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до 32 Гб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Встроенный 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ек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 дви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ения </a:t>
            </a:r>
            <a:r>
              <a:rPr sz="1400" b="1" spc="-14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T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ouch sc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r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een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Функции а</a:t>
            </a:r>
            <a:r>
              <a:rPr sz="1400" b="1" spc="-1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тветчика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299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16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6100" y="352425"/>
            <a:ext cx="5930265" cy="3630295"/>
          </a:xfrm>
          <a:custGeom>
            <a:avLst/>
            <a:gdLst/>
            <a:ahLst/>
            <a:cxnLst/>
            <a:rect l="l" t="t" r="r" b="b"/>
            <a:pathLst>
              <a:path w="5930265" h="3630295">
                <a:moveTo>
                  <a:pt x="0" y="0"/>
                </a:moveTo>
                <a:lnTo>
                  <a:pt x="5929884" y="0"/>
                </a:lnTo>
                <a:lnTo>
                  <a:pt x="5929884" y="3630167"/>
                </a:lnTo>
                <a:lnTo>
                  <a:pt x="0" y="3630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8500" y="581025"/>
            <a:ext cx="5532120" cy="3222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5650" y="6236806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45553" y="6236783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74700" y="6219825"/>
            <a:ext cx="1061007" cy="6232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79852" y="6219825"/>
            <a:ext cx="1061008" cy="622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9362" y="164007"/>
            <a:ext cx="215900" cy="11410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0000" y="51530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11150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1030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новин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500" y="3781425"/>
            <a:ext cx="1275522" cy="762000"/>
          </a:xfrm>
          <a:prstGeom prst="rect">
            <a:avLst/>
          </a:prstGeom>
        </p:spPr>
      </p:pic>
      <p:pic>
        <p:nvPicPr>
          <p:cNvPr id="18" name="Рисунок 17" descr="логотип (горизонтальный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0300" y="65246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26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65127" y="0"/>
            <a:ext cx="4453255" cy="4770755"/>
          </a:xfrm>
          <a:custGeom>
            <a:avLst/>
            <a:gdLst/>
            <a:ahLst/>
            <a:cxnLst/>
            <a:rect l="l" t="t" r="r" b="b"/>
            <a:pathLst>
              <a:path w="4453255" h="4770755">
                <a:moveTo>
                  <a:pt x="0" y="0"/>
                </a:moveTo>
                <a:lnTo>
                  <a:pt x="4453127" y="0"/>
                </a:lnTo>
                <a:lnTo>
                  <a:pt x="4453127" y="4770208"/>
                </a:lnTo>
                <a:lnTo>
                  <a:pt x="0" y="4770208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36018" y="12"/>
            <a:ext cx="4045978" cy="4481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8321" y="6448434"/>
            <a:ext cx="1093391" cy="625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45407" y="6457057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9106" y="6448081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4700" y="6448425"/>
            <a:ext cx="1093401" cy="6259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17500" y="3857625"/>
            <a:ext cx="5489575" cy="143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140" dirty="0">
                <a:solidFill>
                  <a:srgbClr val="231F20"/>
                </a:solidFill>
                <a:latin typeface="Arial"/>
                <a:cs typeface="Arial"/>
              </a:rPr>
              <a:t>-М4700AHD</a:t>
            </a:r>
            <a:endParaRPr sz="5700">
              <a:latin typeface="Arial"/>
              <a:cs typeface="Arial"/>
            </a:endParaRPr>
          </a:p>
          <a:p>
            <a:pPr marL="30480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до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ный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практичны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орп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се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механическими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кнопками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управления.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IPS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трица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позв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ля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увид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ть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все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преиму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ества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AHD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сигнала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оценить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высо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ое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качество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изо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ра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ения.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89700" y="276225"/>
            <a:ext cx="3124199" cy="3428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IPS дисплей 7 дюймов М</a:t>
            </a:r>
            <a:r>
              <a:rPr sz="1400" b="1" spc="-8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у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</a:t>
            </a:r>
            <a:r>
              <a:rPr sz="1400" b="1" spc="-6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ь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тиформатность (AHD/CVBS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) 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5080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Автоответчик</a:t>
            </a:r>
          </a:p>
          <a:p>
            <a:pPr marL="12700" marR="5080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Де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ек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дви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ения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331470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ка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памяти 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до 32 Гб</a:t>
            </a:r>
          </a:p>
          <a:p>
            <a:pPr marL="12700" marR="331470">
              <a:lnSpc>
                <a:spcPct val="159100"/>
              </a:lnSpc>
            </a:pPr>
            <a:r>
              <a:rPr sz="1400" b="1" spc="55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дресный ин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ер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ом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331470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Функция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амки и часов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24130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 панелей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видеокамер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3683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б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единение до 6 мони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оров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еме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9900" y="276225"/>
            <a:ext cx="5934710" cy="3571240"/>
          </a:xfrm>
          <a:custGeom>
            <a:avLst/>
            <a:gdLst/>
            <a:ahLst/>
            <a:cxnLst/>
            <a:rect l="l" t="t" r="r" b="b"/>
            <a:pathLst>
              <a:path w="5934710" h="3571240">
                <a:moveTo>
                  <a:pt x="0" y="0"/>
                </a:moveTo>
                <a:lnTo>
                  <a:pt x="5934456" y="0"/>
                </a:lnTo>
                <a:lnTo>
                  <a:pt x="5934456" y="3570732"/>
                </a:lnTo>
                <a:lnTo>
                  <a:pt x="0" y="3570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8500" y="504825"/>
            <a:ext cx="5532119" cy="31669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7299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17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14586" y="6446094"/>
            <a:ext cx="177800" cy="5245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графит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27500" y="6448425"/>
            <a:ext cx="1093390" cy="6259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9362" y="164223"/>
            <a:ext cx="215900" cy="15786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</a:t>
            </a:r>
            <a:r>
              <a:rPr sz="1500" dirty="0">
                <a:solidFill>
                  <a:srgbClr val="231F20"/>
                </a:solidFill>
                <a:latin typeface="Trebuchet MS"/>
                <a:cs typeface="Trebuchet MS"/>
              </a:rPr>
              <a:t>Ы</a:t>
            </a:r>
            <a:r>
              <a:rPr sz="15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AHD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0000" y="53816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 8750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705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9" name="Рисунок 18" descr="логотип (горизонтальный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6500" y="66770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29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8966" y="6296025"/>
            <a:ext cx="1061008" cy="716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38696" y="6313002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98599" y="6312977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32900" y="6296025"/>
            <a:ext cx="1061012" cy="71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0707" y="0"/>
            <a:ext cx="4498975" cy="5045075"/>
          </a:xfrm>
          <a:custGeom>
            <a:avLst/>
            <a:gdLst/>
            <a:ahLst/>
            <a:cxnLst/>
            <a:rect l="l" t="t" r="r" b="b"/>
            <a:pathLst>
              <a:path w="4498975" h="5045075">
                <a:moveTo>
                  <a:pt x="0" y="0"/>
                </a:moveTo>
                <a:lnTo>
                  <a:pt x="4498848" y="0"/>
                </a:lnTo>
                <a:lnTo>
                  <a:pt x="4498848" y="5044503"/>
                </a:lnTo>
                <a:lnTo>
                  <a:pt x="0" y="504450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1598" y="12"/>
            <a:ext cx="4095597" cy="47639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-596900" y="504825"/>
            <a:ext cx="4876800" cy="4199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r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10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дюймов 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5080" indent="-12700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М</a:t>
            </a:r>
            <a:r>
              <a:rPr sz="1400" b="1" spc="-8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у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</a:t>
            </a:r>
            <a:r>
              <a:rPr sz="1400" b="1" spc="-6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ь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тиформатность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(AHD/CVBS)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 indent="-12700" algn="r">
              <a:lnSpc>
                <a:spcPct val="159100"/>
              </a:lnSpc>
            </a:pPr>
            <a:r>
              <a:rPr sz="1400" b="1" spc="-145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T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ouch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sc</a:t>
            </a:r>
            <a:r>
              <a:rPr sz="1400" b="1" spc="-2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r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een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5080" indent="-12700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Де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ек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дви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ения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 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на 4 канала</a:t>
            </a:r>
          </a:p>
          <a:p>
            <a:pPr marL="12700" marR="5080" indent="-12700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ка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памяти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до 32 Гб</a:t>
            </a:r>
          </a:p>
          <a:p>
            <a:pPr marL="12700" marR="5080" indent="-12700" algn="r">
              <a:lnSpc>
                <a:spcPct val="159100"/>
              </a:lnSpc>
            </a:pPr>
            <a:r>
              <a:rPr lang="ru-RU"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втоответчик</a:t>
            </a:r>
            <a:endParaRPr lang="ru-RU" sz="1400" b="1" dirty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5080" indent="-12700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spc="55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дресный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интерком  </a:t>
            </a:r>
          </a:p>
          <a:p>
            <a:pPr marL="12700" marR="5080" indent="-12700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Функция ф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амки и часов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 indent="-12700" algn="r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 indent="-12700" algn="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панелей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 indent="-12700" algn="r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2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видеокамер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5080" indent="-12700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б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единение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до </a:t>
            </a:r>
            <a:r>
              <a:rPr lang="ru-RU"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5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мони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оров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5080" indent="-12700" algn="r">
              <a:lnSpc>
                <a:spcPct val="100000"/>
              </a:lnSpc>
            </a:pPr>
            <a:r>
              <a:rPr lang="ru-RU"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сис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еме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56100" y="276225"/>
            <a:ext cx="5911850" cy="4124325"/>
          </a:xfrm>
          <a:custGeom>
            <a:avLst/>
            <a:gdLst/>
            <a:ahLst/>
            <a:cxnLst/>
            <a:rect l="l" t="t" r="r" b="b"/>
            <a:pathLst>
              <a:path w="5911850" h="4124325">
                <a:moveTo>
                  <a:pt x="0" y="0"/>
                </a:moveTo>
                <a:lnTo>
                  <a:pt x="5911595" y="0"/>
                </a:lnTo>
                <a:lnTo>
                  <a:pt x="5911595" y="4123944"/>
                </a:lnTo>
                <a:lnTo>
                  <a:pt x="0" y="41239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4700" y="428625"/>
            <a:ext cx="5529303" cy="37322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89500" y="4314825"/>
            <a:ext cx="5525135" cy="1567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1315">
              <a:lnSpc>
                <a:spcPct val="100000"/>
              </a:lnSpc>
            </a:pPr>
            <a:r>
              <a:rPr sz="5700" spc="-540" smtClean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smtClean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140" smtClean="0">
                <a:solidFill>
                  <a:srgbClr val="231F20"/>
                </a:solidFill>
                <a:latin typeface="Arial"/>
                <a:cs typeface="Arial"/>
              </a:rPr>
              <a:t>-M410</a:t>
            </a:r>
            <a:r>
              <a:rPr lang="en-US" sz="5700" spc="-140" dirty="0" smtClean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5700" spc="-140" smtClean="0">
                <a:solidFill>
                  <a:srgbClr val="231F20"/>
                </a:solidFill>
                <a:latin typeface="Arial"/>
                <a:cs typeface="Arial"/>
              </a:rPr>
              <a:t>AHD</a:t>
            </a:r>
            <a:endParaRPr sz="5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омпактный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для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10-д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юймово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экрана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соч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себе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стиль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высокую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ехн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логи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чность.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Домофон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форм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AHD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рамлении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из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шлифованно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алюминия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дде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жива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40" dirty="0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ункцию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орамки.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16738" y="170654"/>
            <a:ext cx="215900" cy="157861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</a:t>
            </a:r>
            <a:r>
              <a:rPr sz="1500" dirty="0">
                <a:solidFill>
                  <a:srgbClr val="231F20"/>
                </a:solidFill>
                <a:latin typeface="Trebuchet MS"/>
                <a:cs typeface="Trebuchet MS"/>
              </a:rPr>
              <a:t>Ы</a:t>
            </a:r>
            <a:r>
              <a:rPr sz="15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AHD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32463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18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300" y="53054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 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14600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1100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логотип (горизонтальный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31900" y="66008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30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7100" y="6600825"/>
            <a:ext cx="1045155" cy="7354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57261" y="6600482"/>
            <a:ext cx="1045157" cy="7361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27640" y="6607364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9339" y="6607387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299" y="7220554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19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65127" y="0"/>
            <a:ext cx="4453255" cy="4924425"/>
          </a:xfrm>
          <a:custGeom>
            <a:avLst/>
            <a:gdLst/>
            <a:ahLst/>
            <a:cxnLst/>
            <a:rect l="l" t="t" r="r" b="b"/>
            <a:pathLst>
              <a:path w="4453255" h="4359275">
                <a:moveTo>
                  <a:pt x="0" y="0"/>
                </a:moveTo>
                <a:lnTo>
                  <a:pt x="4453127" y="0"/>
                </a:lnTo>
                <a:lnTo>
                  <a:pt x="4453127" y="4358716"/>
                </a:lnTo>
                <a:lnTo>
                  <a:pt x="0" y="4358716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36018" y="12"/>
            <a:ext cx="4046715" cy="4772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41300" y="4391025"/>
            <a:ext cx="5507355" cy="163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140" dirty="0">
                <a:solidFill>
                  <a:srgbClr val="231F20"/>
                </a:solidFill>
                <a:latin typeface="Arial"/>
                <a:cs typeface="Arial"/>
              </a:rPr>
              <a:t>-M4101AHD</a:t>
            </a:r>
            <a:endParaRPr sz="5700">
              <a:latin typeface="Arial"/>
              <a:cs typeface="Arial"/>
            </a:endParaRPr>
          </a:p>
          <a:p>
            <a:pPr marL="48260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лича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 ма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симальное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ехничес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ое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осна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ение: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AHD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анда</a:t>
            </a:r>
            <a:r>
              <a:rPr sz="1300" spc="-8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т,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сенсорны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экран,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встроенный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канальный</a:t>
            </a:r>
            <a:r>
              <a:rPr sz="13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видерегистр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ор.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стро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ств</a:t>
            </a:r>
            <a:r>
              <a:rPr sz="1300" spc="16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позв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ля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6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дключит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нес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ль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1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каме</a:t>
            </a:r>
            <a:r>
              <a:rPr sz="1300" spc="15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13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вызывны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панеле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возм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жностью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создания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домашней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сис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емы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видеонабл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ю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дения.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56300" y="428625"/>
            <a:ext cx="4737100" cy="4112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6040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10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дюймов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1024*600</a:t>
            </a:r>
          </a:p>
          <a:p>
            <a:pPr marL="12700" marR="66040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Формат 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AHD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66040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Встроенный видеорегист</a:t>
            </a:r>
            <a:r>
              <a:rPr sz="1400" b="1" spc="-25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910590">
              <a:lnSpc>
                <a:spcPct val="159100"/>
              </a:lnSpc>
            </a:pP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Де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ек</a:t>
            </a:r>
            <a:r>
              <a:rPr sz="1400" b="1" spc="-3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дви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ения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на 4 канала</a:t>
            </a:r>
          </a:p>
          <a:p>
            <a:pPr marL="12700" marR="910590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SD ка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та (до 128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Gb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)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910590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Встроенный модуль 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Wi-Fi</a:t>
            </a:r>
          </a:p>
          <a:p>
            <a:pPr marL="12700" marR="910590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Поддержка 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Internet </a:t>
            </a:r>
            <a:r>
              <a:rPr lang="en-US" sz="1400" b="1" dirty="0" err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Expiorer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, Chrome, Firefox</a:t>
            </a:r>
          </a:p>
          <a:p>
            <a:pPr marL="12700" marR="910590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Поддержка 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lang="ru-RU" sz="1400" b="1" dirty="0" err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моб.устройств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ОС 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Android, </a:t>
            </a:r>
            <a:r>
              <a:rPr lang="en-US" sz="1400" b="1" dirty="0" err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iOS</a:t>
            </a:r>
            <a:endParaRPr lang="en-US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2700" marR="910590">
              <a:lnSpc>
                <a:spcPct val="1591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LAN (100 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Мб/сек)</a:t>
            </a:r>
          </a:p>
          <a:p>
            <a:pPr marL="12700" marR="910590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Функция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ин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ер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ом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17018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 панелей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до 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2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видеокамер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362" y="164223"/>
            <a:ext cx="215900" cy="15786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</a:t>
            </a:r>
            <a:r>
              <a:rPr sz="1500" dirty="0">
                <a:solidFill>
                  <a:srgbClr val="231F20"/>
                </a:solidFill>
                <a:latin typeface="Trebuchet MS"/>
                <a:cs typeface="Trebuchet MS"/>
              </a:rPr>
              <a:t>Ы</a:t>
            </a:r>
            <a:r>
              <a:rPr sz="15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AHD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9900" y="352425"/>
            <a:ext cx="5334000" cy="3886200"/>
          </a:xfrm>
          <a:custGeom>
            <a:avLst/>
            <a:gdLst/>
            <a:ahLst/>
            <a:cxnLst/>
            <a:rect l="l" t="t" r="r" b="b"/>
            <a:pathLst>
              <a:path w="5934710" h="4325620">
                <a:moveTo>
                  <a:pt x="0" y="0"/>
                </a:moveTo>
                <a:lnTo>
                  <a:pt x="5934456" y="0"/>
                </a:lnTo>
                <a:lnTo>
                  <a:pt x="5934456" y="4325112"/>
                </a:lnTo>
                <a:lnTo>
                  <a:pt x="0" y="4325112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2300" y="504825"/>
            <a:ext cx="4950849" cy="3505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5803900" y="53054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 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1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8500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1</a:t>
            </a:r>
            <a:r>
              <a:rPr lang="ru-RU" sz="1200" b="1" smtClean="0">
                <a:solidFill>
                  <a:srgbClr val="FF0000"/>
                </a:solidFill>
                <a:latin typeface="Arial Black" pitchFamily="34" charset="0"/>
              </a:rPr>
              <a:t>400</a:t>
            </a:r>
            <a:r>
              <a:rPr lang="en-US" sz="1200" b="1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87397" y="2562225"/>
            <a:ext cx="2106003" cy="38595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 descr="логотип (горизонтальный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94500" y="66008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53035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9500" y="1190625"/>
            <a:ext cx="4086860" cy="4219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9000" spc="13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9000" spc="32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9000" spc="5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endParaRPr sz="9000"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  <a:spcBef>
                <a:spcPts val="4730"/>
              </a:spcBef>
            </a:pP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Основная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задача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ренда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внедрение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передовых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ехнических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решений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Вашу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жизнь.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Мы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объединяем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исключи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ельный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дизайн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современные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ехн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логии.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565"/>
              </a:spcBef>
            </a:pPr>
            <a:r>
              <a:rPr sz="1300" spc="-12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украша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Ваш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дом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обеспечива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Вашу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безопасность.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Наши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пр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дукты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внимание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всем</a:t>
            </a:r>
            <a:r>
              <a:rPr sz="1300" spc="-8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300" spc="-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впл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ть</a:t>
            </a:r>
            <a:r>
              <a:rPr sz="1300" spc="-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до</a:t>
            </a:r>
            <a:r>
              <a:rPr sz="1300" spc="-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мел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их</a:t>
            </a:r>
            <a:r>
              <a:rPr sz="1300" spc="-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алей.</a:t>
            </a:r>
            <a:r>
              <a:rPr sz="1300" spc="-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Мы</a:t>
            </a:r>
            <a:r>
              <a:rPr sz="1300" spc="-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знаем,</a:t>
            </a:r>
            <a:r>
              <a:rPr sz="1300" spc="-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нужно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льзов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елю</a:t>
            </a:r>
            <a:r>
              <a:rPr sz="13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пос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оянно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расширяем</a:t>
            </a:r>
            <a:r>
              <a:rPr sz="13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ассо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тимент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предл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ений.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300" i="1" spc="100" dirty="0">
                <a:solidFill>
                  <a:srgbClr val="231F20"/>
                </a:solidFill>
                <a:latin typeface="Arial Narrow"/>
                <a:cs typeface="Arial Narrow"/>
              </a:rPr>
              <a:t>Пока</a:t>
            </a:r>
            <a:r>
              <a:rPr sz="1300" i="1" spc="1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300" i="1" spc="110" dirty="0">
                <a:solidFill>
                  <a:srgbClr val="231F20"/>
                </a:solidFill>
                <a:latin typeface="Arial Narrow"/>
                <a:cs typeface="Arial Narrow"/>
              </a:rPr>
              <a:t>к</a:t>
            </a:r>
            <a:r>
              <a:rPr sz="1300" i="1" spc="55" dirty="0">
                <a:solidFill>
                  <a:srgbClr val="231F20"/>
                </a:solidFill>
                <a:latin typeface="Arial Narrow"/>
                <a:cs typeface="Arial Narrow"/>
              </a:rPr>
              <a:t>онкуренты</a:t>
            </a:r>
            <a:r>
              <a:rPr sz="1300" i="1" spc="1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300" i="1" spc="60" dirty="0">
                <a:solidFill>
                  <a:srgbClr val="231F20"/>
                </a:solidFill>
                <a:latin typeface="Arial Narrow"/>
                <a:cs typeface="Arial Narrow"/>
              </a:rPr>
              <a:t>думают</a:t>
            </a:r>
            <a:r>
              <a:rPr sz="1300" i="1" spc="1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300" i="1" spc="20" dirty="0">
                <a:solidFill>
                  <a:srgbClr val="231F20"/>
                </a:solidFill>
                <a:latin typeface="Arial Narrow"/>
                <a:cs typeface="Arial Narrow"/>
              </a:rPr>
              <a:t>-</a:t>
            </a:r>
            <a:r>
              <a:rPr sz="1300" i="1" spc="1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300" i="1" spc="25" dirty="0">
                <a:solidFill>
                  <a:srgbClr val="231F20"/>
                </a:solidFill>
                <a:latin typeface="Arial Narrow"/>
                <a:cs typeface="Arial Narrow"/>
              </a:rPr>
              <a:t>C</a:t>
            </a:r>
            <a:r>
              <a:rPr sz="1300" i="1" spc="110" dirty="0">
                <a:solidFill>
                  <a:srgbClr val="231F20"/>
                </a:solidFill>
                <a:latin typeface="Arial Narrow"/>
                <a:cs typeface="Arial Narrow"/>
              </a:rPr>
              <a:t>T</a:t>
            </a:r>
            <a:r>
              <a:rPr sz="1300" i="1" spc="40" dirty="0">
                <a:solidFill>
                  <a:srgbClr val="231F20"/>
                </a:solidFill>
                <a:latin typeface="Arial Narrow"/>
                <a:cs typeface="Arial Narrow"/>
              </a:rPr>
              <a:t>V</a:t>
            </a:r>
            <a:r>
              <a:rPr sz="1300" i="1" spc="1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300" i="1" spc="130" dirty="0">
                <a:solidFill>
                  <a:srgbClr val="231F20"/>
                </a:solidFill>
                <a:latin typeface="Arial Narrow"/>
                <a:cs typeface="Arial Narrow"/>
              </a:rPr>
              <a:t>у</a:t>
            </a:r>
            <a:r>
              <a:rPr sz="1300" i="1" spc="165" dirty="0">
                <a:solidFill>
                  <a:srgbClr val="231F20"/>
                </a:solidFill>
                <a:latin typeface="Arial Narrow"/>
                <a:cs typeface="Arial Narrow"/>
              </a:rPr>
              <a:t>ж</a:t>
            </a:r>
            <a:r>
              <a:rPr sz="1300" i="1" spc="45" dirty="0">
                <a:solidFill>
                  <a:srgbClr val="231F20"/>
                </a:solidFill>
                <a:latin typeface="Arial Narrow"/>
                <a:cs typeface="Arial Narrow"/>
              </a:rPr>
              <a:t>е</a:t>
            </a:r>
            <a:r>
              <a:rPr sz="1300" i="1" spc="10" dirty="0">
                <a:solidFill>
                  <a:srgbClr val="231F20"/>
                </a:solidFill>
                <a:latin typeface="Arial Narrow"/>
                <a:cs typeface="Arial Narrow"/>
              </a:rPr>
              <a:t> </a:t>
            </a:r>
            <a:r>
              <a:rPr sz="1300" i="1" spc="70" dirty="0">
                <a:solidFill>
                  <a:srgbClr val="231F20"/>
                </a:solidFill>
                <a:latin typeface="Arial Narrow"/>
                <a:cs typeface="Arial Narrow"/>
              </a:rPr>
              <a:t>предлага</a:t>
            </a:r>
            <a:r>
              <a:rPr sz="1300" i="1" spc="60" dirty="0">
                <a:solidFill>
                  <a:srgbClr val="231F20"/>
                </a:solidFill>
                <a:latin typeface="Arial Narrow"/>
                <a:cs typeface="Arial Narrow"/>
              </a:rPr>
              <a:t>е</a:t>
            </a:r>
            <a:r>
              <a:rPr sz="1300" i="1" spc="-160" dirty="0">
                <a:solidFill>
                  <a:srgbClr val="231F20"/>
                </a:solidFill>
                <a:latin typeface="Arial Narrow"/>
                <a:cs typeface="Arial Narrow"/>
              </a:rPr>
              <a:t>т.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299" y="7220556"/>
            <a:ext cx="10922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5" dirty="0">
                <a:solidFill>
                  <a:srgbClr val="231F20"/>
                </a:solidFill>
                <a:latin typeface="Trebuchet MS"/>
                <a:cs typeface="Trebuchet MS"/>
              </a:rPr>
              <a:t>2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32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7299" y="7220554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smtClean="0">
                <a:latin typeface="Trebuchet MS"/>
                <a:cs typeface="Trebuchet MS"/>
              </a:rPr>
              <a:t>20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33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32463" y="7220554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21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8686" y="1763356"/>
            <a:ext cx="3998595" cy="1592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6805" marR="5080" indent="-1094740">
              <a:lnSpc>
                <a:spcPct val="100000"/>
              </a:lnSpc>
            </a:pPr>
            <a:r>
              <a:rPr sz="5700" spc="-360" dirty="0">
                <a:solidFill>
                  <a:srgbClr val="231F20"/>
                </a:solidFill>
                <a:latin typeface="Arial"/>
                <a:cs typeface="Arial"/>
              </a:rPr>
              <a:t>ВЫЗЫВНЫЕ </a:t>
            </a:r>
            <a:r>
              <a:rPr sz="5700" spc="-200" dirty="0">
                <a:solidFill>
                  <a:srgbClr val="231F20"/>
                </a:solidFill>
                <a:latin typeface="Arial"/>
                <a:cs typeface="Arial"/>
              </a:rPr>
              <a:t>ПАНЕЛИ</a:t>
            </a:r>
            <a:endParaRPr sz="5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3300" y="4055269"/>
            <a:ext cx="6523990" cy="1624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Внешний</a:t>
            </a:r>
            <a:r>
              <a:rPr sz="1300" spc="-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блок</a:t>
            </a:r>
            <a:r>
              <a:rPr sz="1300" spc="-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вызова</a:t>
            </a:r>
            <a:r>
              <a:rPr sz="1300" spc="-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300" spc="-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не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тъемлема</a:t>
            </a:r>
            <a:r>
              <a:rPr sz="1300" spc="145" dirty="0">
                <a:solidFill>
                  <a:srgbClr val="231F20"/>
                </a:solidFill>
                <a:latin typeface="Arial"/>
                <a:cs typeface="Arial"/>
              </a:rPr>
              <a:t>я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часть</a:t>
            </a:r>
            <a:r>
              <a:rPr sz="1300" spc="-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индивид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альной</a:t>
            </a:r>
            <a:r>
              <a:rPr sz="1300" spc="-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домофонной</a:t>
            </a:r>
            <a:r>
              <a:rPr sz="1300" spc="-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сис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емы,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ней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пер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ую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очередь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алкива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пос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ти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ель,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прежде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чем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позвонить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дверь.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565"/>
              </a:spcBef>
            </a:pP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дельный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ряд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вызывных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панелей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весьма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разноо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разен.</a:t>
            </a:r>
            <a:r>
              <a:rPr sz="13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нем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35" dirty="0">
                <a:solidFill>
                  <a:srgbClr val="231F20"/>
                </a:solidFill>
                <a:latin typeface="Arial"/>
                <a:cs typeface="Arial"/>
              </a:rPr>
              <a:t>жно</a:t>
            </a:r>
            <a:r>
              <a:rPr sz="13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найти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231F20"/>
                </a:solidFill>
                <a:latin typeface="Arial"/>
                <a:cs typeface="Arial"/>
              </a:rPr>
              <a:t>как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надежные,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просты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антивандальные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стройства,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раб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ающие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при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емпер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уре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до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-40°C,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ак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современные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дизайнерские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реш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ения,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спосо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ные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дить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да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эс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8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Наши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новые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разр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аб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тки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линейка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вызывных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панелей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высо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ой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4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ости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AHD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со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встроенным бло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ом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тпирания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замка,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мно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оабонен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ские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стройства,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ак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вызывные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блоки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со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встроенной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сис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емой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онтр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ля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дос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упа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ximit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705">
              <a:lnSpc>
                <a:spcPct val="100000"/>
              </a:lnSpc>
              <a:tabLst>
                <a:tab pos="5219700" algn="l"/>
              </a:tabLst>
            </a:pPr>
            <a:r>
              <a:rPr sz="1800" spc="30" baseline="-20833" dirty="0">
                <a:solidFill>
                  <a:srgbClr val="231F20"/>
                </a:solidFill>
                <a:latin typeface="Trebuchet MS"/>
                <a:cs typeface="Trebuchet MS"/>
              </a:rPr>
              <a:t>3</a:t>
            </a:r>
            <a:r>
              <a:rPr sz="1800" spc="37" baseline="-20833" dirty="0">
                <a:solidFill>
                  <a:srgbClr val="231F20"/>
                </a:solidFill>
                <a:latin typeface="Trebuchet MS"/>
                <a:cs typeface="Trebuchet MS"/>
              </a:rPr>
              <a:t>4</a:t>
            </a:r>
            <a:r>
              <a:rPr sz="1800" baseline="-20833" dirty="0">
                <a:solidFill>
                  <a:srgbClr val="231F20"/>
                </a:solidFill>
                <a:latin typeface="Trebuchet MS"/>
                <a:cs typeface="Trebuchet MS"/>
              </a:rPr>
              <a:t>	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34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113" y="0"/>
            <a:ext cx="3950335" cy="4280535"/>
          </a:xfrm>
          <a:custGeom>
            <a:avLst/>
            <a:gdLst/>
            <a:ahLst/>
            <a:cxnLst/>
            <a:rect l="l" t="t" r="r" b="b"/>
            <a:pathLst>
              <a:path w="3950335" h="4280535">
                <a:moveTo>
                  <a:pt x="0" y="0"/>
                </a:moveTo>
                <a:lnTo>
                  <a:pt x="3950208" y="0"/>
                </a:lnTo>
                <a:lnTo>
                  <a:pt x="3950208" y="4280293"/>
                </a:lnTo>
                <a:lnTo>
                  <a:pt x="0" y="428029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004" y="12"/>
            <a:ext cx="3544824" cy="3995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89789" y="1125514"/>
            <a:ext cx="2421255" cy="2256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400" b="0" spc="-5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азрешение 700 ТВЛ</a:t>
            </a:r>
            <a:endParaRPr sz="1400">
              <a:latin typeface="Segoe UI Semilight"/>
              <a:cs typeface="Segoe UI Semilight"/>
            </a:endParaRPr>
          </a:p>
          <a:p>
            <a:pPr marL="701040" marR="5080" indent="434340" algn="r">
              <a:lnSpc>
                <a:spcPct val="154300"/>
              </a:lnSpc>
            </a:pPr>
            <a:r>
              <a:rPr sz="1400" b="0" spc="-55" dirty="0">
                <a:solidFill>
                  <a:srgbClr val="FFFFFF"/>
                </a:solidFill>
                <a:latin typeface="Segoe UI Semilight"/>
                <a:cs typeface="Segoe UI Semilight"/>
              </a:rPr>
              <a:t>У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г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ол обзо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 74° </a:t>
            </a:r>
            <a:r>
              <a:rPr sz="1400" b="0" spc="-5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абочая 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емпе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r>
              <a:rPr sz="1400" b="0" spc="25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у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endParaRPr sz="1400">
              <a:latin typeface="Segoe UI Semilight"/>
              <a:cs typeface="Segoe UI Semilight"/>
            </a:endParaRPr>
          </a:p>
          <a:p>
            <a:pPr marR="5080" algn="r">
              <a:lnSpc>
                <a:spcPts val="16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-30 +50°С</a:t>
            </a:r>
            <a:endParaRPr sz="1400">
              <a:latin typeface="Segoe UI Semilight"/>
              <a:cs typeface="Segoe UI Semilight"/>
            </a:endParaRPr>
          </a:p>
          <a:p>
            <a:pPr marL="12700" marR="5080" indent="329565" algn="r">
              <a:lnSpc>
                <a:spcPct val="1543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Встроенная ИК-п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дсветка 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дсветка кнопки вызова Совместимость с 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азличными</a:t>
            </a:r>
            <a:endParaRPr sz="1400">
              <a:latin typeface="Segoe UI Semilight"/>
              <a:cs typeface="Segoe UI Semilight"/>
            </a:endParaRPr>
          </a:p>
          <a:p>
            <a:pPr marR="5080" algn="r">
              <a:lnSpc>
                <a:spcPts val="16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типами домофонов</a:t>
            </a:r>
            <a:endParaRPr sz="1400">
              <a:latin typeface="Segoe UI Semilight"/>
              <a:cs typeface="Segoe UI Semi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299" y="7221270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22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08679" y="1600047"/>
            <a:ext cx="1971039" cy="5107305"/>
          </a:xfrm>
          <a:custGeom>
            <a:avLst/>
            <a:gdLst/>
            <a:ahLst/>
            <a:cxnLst/>
            <a:rect l="l" t="t" r="r" b="b"/>
            <a:pathLst>
              <a:path w="1971039" h="5107305">
                <a:moveTo>
                  <a:pt x="0" y="0"/>
                </a:moveTo>
                <a:lnTo>
                  <a:pt x="1970531" y="0"/>
                </a:lnTo>
                <a:lnTo>
                  <a:pt x="1970531" y="5106924"/>
                </a:lnTo>
                <a:lnTo>
                  <a:pt x="0" y="5106924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60815" y="1682470"/>
            <a:ext cx="1586138" cy="47429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77319" y="1118142"/>
            <a:ext cx="3831590" cy="1553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245" dirty="0">
                <a:solidFill>
                  <a:srgbClr val="231F20"/>
                </a:solidFill>
                <a:latin typeface="Arial"/>
                <a:cs typeface="Arial"/>
              </a:rPr>
              <a:t>-D10NG</a:t>
            </a:r>
            <a:endParaRPr sz="5700">
              <a:latin typeface="Arial"/>
              <a:cs typeface="Arial"/>
            </a:endParaRPr>
          </a:p>
          <a:p>
            <a:pPr marL="110489" marR="78740" algn="just">
              <a:lnSpc>
                <a:spcPct val="100000"/>
              </a:lnSpc>
              <a:spcBef>
                <a:spcPts val="125"/>
              </a:spcBef>
            </a:pPr>
            <a:r>
              <a:rPr sz="1300" spc="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омпактная 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дель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ла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оничным 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дизайном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дсв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4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кнопки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вызова.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Ме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аллический антивандальный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орп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вып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лнен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1300"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трёх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цв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овых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решениях.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99020" y="4320005"/>
            <a:ext cx="3544824" cy="2106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030971" y="4803264"/>
            <a:ext cx="177800" cy="1408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сере</a:t>
            </a:r>
            <a:r>
              <a:rPr sz="1200" spc="-15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рянный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антик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19769" y="4959093"/>
            <a:ext cx="177800" cy="12528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ронзовый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антик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47569" y="5706158"/>
            <a:ext cx="177800" cy="50545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гавана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362" y="164341"/>
            <a:ext cx="215900" cy="19672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ВЫЗЫВНЫ</a:t>
            </a:r>
            <a:r>
              <a:rPr sz="1500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sz="15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ПАНЕЛИ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229225"/>
            <a:ext cx="359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розничная цена  2700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цена с подключением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к монитору в МКД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2150 рублей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стоимость монтажа 500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логотип (горизонтальный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6100" y="65246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35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9611" y="0"/>
            <a:ext cx="3941445" cy="4875530"/>
          </a:xfrm>
          <a:custGeom>
            <a:avLst/>
            <a:gdLst/>
            <a:ahLst/>
            <a:cxnLst/>
            <a:rect l="l" t="t" r="r" b="b"/>
            <a:pathLst>
              <a:path w="3941445" h="4875530">
                <a:moveTo>
                  <a:pt x="0" y="0"/>
                </a:moveTo>
                <a:lnTo>
                  <a:pt x="3941064" y="0"/>
                </a:lnTo>
                <a:lnTo>
                  <a:pt x="3941064" y="4875364"/>
                </a:lnTo>
                <a:lnTo>
                  <a:pt x="0" y="4875364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60502" y="12"/>
            <a:ext cx="3533749" cy="4589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36800" y="1118011"/>
            <a:ext cx="2420620" cy="2991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0" spc="-5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азрешение 700 ТВЛ</a:t>
            </a:r>
            <a:endParaRPr sz="1400">
              <a:latin typeface="Segoe UI Semilight"/>
              <a:cs typeface="Segoe UI Semilight"/>
            </a:endParaRPr>
          </a:p>
          <a:p>
            <a:pPr marL="12700" marR="693420">
              <a:lnSpc>
                <a:spcPct val="154300"/>
              </a:lnSpc>
            </a:pPr>
            <a:r>
              <a:rPr sz="1400" b="0" spc="-55" dirty="0">
                <a:solidFill>
                  <a:srgbClr val="FFFFFF"/>
                </a:solidFill>
                <a:latin typeface="Segoe UI Semilight"/>
                <a:cs typeface="Segoe UI Semilight"/>
              </a:rPr>
              <a:t>У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г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ол обзо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 74° </a:t>
            </a:r>
            <a:r>
              <a:rPr sz="1400" b="0" spc="-5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абочая 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емпе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r>
              <a:rPr sz="1400" b="0" spc="25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у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endParaRPr sz="1400">
              <a:latin typeface="Segoe UI Semilight"/>
              <a:cs typeface="Segoe UI Semilight"/>
            </a:endParaRPr>
          </a:p>
          <a:p>
            <a:pPr marL="12700">
              <a:lnSpc>
                <a:spcPts val="16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-40°C-50°C</a:t>
            </a:r>
            <a:endParaRPr sz="1400">
              <a:latin typeface="Segoe UI Semilight"/>
              <a:cs typeface="Segoe UI Semilight"/>
            </a:endParaRPr>
          </a:p>
          <a:p>
            <a:pPr marL="12700" marR="5080">
              <a:lnSpc>
                <a:spcPct val="1543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Встроенная ИК-п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дсветка 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дсветка кнопки вызова</a:t>
            </a:r>
            <a:endParaRPr sz="1400">
              <a:latin typeface="Segoe UI Semilight"/>
              <a:cs typeface="Segoe UI Semilight"/>
            </a:endParaRPr>
          </a:p>
          <a:p>
            <a:pPr marL="12700" marR="5080">
              <a:lnSpc>
                <a:spcPts val="1600"/>
              </a:lnSpc>
              <a:spcBef>
                <a:spcPts val="103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Совместимость с 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азличными типами домофонов</a:t>
            </a:r>
            <a:endParaRPr sz="1400">
              <a:latin typeface="Segoe UI Semilight"/>
              <a:cs typeface="Segoe UI Semilight"/>
            </a:endParaRPr>
          </a:p>
          <a:p>
            <a:pPr marL="12700" marR="80645">
              <a:lnSpc>
                <a:spcPts val="1600"/>
              </a:lnSpc>
              <a:spcBef>
                <a:spcPts val="99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Питание электромеханичес</a:t>
            </a:r>
            <a:r>
              <a:rPr sz="1400" b="0" spc="-35" dirty="0">
                <a:solidFill>
                  <a:srgbClr val="FFFFFF"/>
                </a:solidFill>
                <a:latin typeface="Segoe UI Semilight"/>
                <a:cs typeface="Segoe UI Semilight"/>
              </a:rPr>
              <a:t>к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г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 замка </a:t>
            </a:r>
            <a:r>
              <a:rPr sz="1400" b="0" spc="-25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т панели</a:t>
            </a:r>
            <a:endParaRPr sz="1400">
              <a:latin typeface="Segoe UI Semilight"/>
              <a:cs typeface="Segoe UI Semi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32463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23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>
              <a:lnSpc>
                <a:spcPct val="100000"/>
              </a:lnSpc>
            </a:pPr>
            <a:r>
              <a:rPr spc="-540" dirty="0">
                <a:solidFill>
                  <a:srgbClr val="231F20"/>
                </a:solidFill>
              </a:rPr>
              <a:t>C</a:t>
            </a:r>
            <a:r>
              <a:rPr spc="-65" dirty="0">
                <a:solidFill>
                  <a:srgbClr val="231F20"/>
                </a:solidFill>
              </a:rPr>
              <a:t>T</a:t>
            </a:r>
            <a:r>
              <a:rPr spc="-525" dirty="0">
                <a:solidFill>
                  <a:srgbClr val="231F20"/>
                </a:solidFill>
              </a:rPr>
              <a:t>V</a:t>
            </a:r>
            <a:r>
              <a:rPr spc="-170" dirty="0">
                <a:solidFill>
                  <a:srgbClr val="231F20"/>
                </a:solidFill>
              </a:rPr>
              <a:t>-D1000HD</a:t>
            </a:r>
          </a:p>
        </p:txBody>
      </p:sp>
      <p:sp>
        <p:nvSpPr>
          <p:cNvPr id="9" name="object 9"/>
          <p:cNvSpPr/>
          <p:nvPr/>
        </p:nvSpPr>
        <p:spPr>
          <a:xfrm>
            <a:off x="5185562" y="1788604"/>
            <a:ext cx="1856739" cy="4974590"/>
          </a:xfrm>
          <a:custGeom>
            <a:avLst/>
            <a:gdLst/>
            <a:ahLst/>
            <a:cxnLst/>
            <a:rect l="l" t="t" r="r" b="b"/>
            <a:pathLst>
              <a:path w="1856740" h="4974590">
                <a:moveTo>
                  <a:pt x="0" y="0"/>
                </a:moveTo>
                <a:lnTo>
                  <a:pt x="1856231" y="0"/>
                </a:lnTo>
                <a:lnTo>
                  <a:pt x="1856231" y="4974336"/>
                </a:lnTo>
                <a:lnTo>
                  <a:pt x="0" y="4974336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06161" y="1903018"/>
            <a:ext cx="1570786" cy="45817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4780" y="3172320"/>
            <a:ext cx="556120" cy="1511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78838" y="3408496"/>
            <a:ext cx="177800" cy="12528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ронзовый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антик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81098" y="3172320"/>
            <a:ext cx="556107" cy="1511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72160" y="3252668"/>
            <a:ext cx="177800" cy="14084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сере</a:t>
            </a:r>
            <a:r>
              <a:rPr sz="1200" spc="-15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рянный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антик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87738" y="4886655"/>
            <a:ext cx="530987" cy="150962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45752" y="5739926"/>
            <a:ext cx="177800" cy="6350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красный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19054" y="4886248"/>
            <a:ext cx="538772" cy="15104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486174" y="5819174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черный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0018" y="4886248"/>
            <a:ext cx="538784" cy="15104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583744" y="5850416"/>
            <a:ext cx="177800" cy="5245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графит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07159" y="4884407"/>
            <a:ext cx="528674" cy="15135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72392" y="5907413"/>
            <a:ext cx="177800" cy="46735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серый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0315" y="1886441"/>
            <a:ext cx="4071620" cy="982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Панель,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вып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лненная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шести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цв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овых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решениях,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дойд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ё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любым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дным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уппам.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Сис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ема крепления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 </a:t>
            </a:r>
            <a:r>
              <a:rPr sz="13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собственной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 </a:t>
            </a:r>
            <a:r>
              <a:rPr sz="13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разраб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тки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 </a:t>
            </a:r>
            <a:r>
              <a:rPr sz="13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пом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10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8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сдел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ть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мон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35" dirty="0">
                <a:solidFill>
                  <a:srgbClr val="231F20"/>
                </a:solidFill>
                <a:latin typeface="Arial"/>
                <a:cs typeface="Arial"/>
              </a:rPr>
              <a:t>аж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незам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тным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защитит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панель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несанкционированно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го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съёма.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316738" y="170654"/>
            <a:ext cx="215900" cy="19672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ВЫЗЫВНЫ</a:t>
            </a:r>
            <a:r>
              <a:rPr sz="1500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sz="15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ПАНЕЛИ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9300" y="5381625"/>
            <a:ext cx="359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розничная цена  3800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цена с подключением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к монитору в МКД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3000 рублей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стоимость монтажа 500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6" name="Рисунок 25" descr="логотип (горизонтальный)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85100" y="66770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37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73114" y="0"/>
            <a:ext cx="3954779" cy="4802505"/>
          </a:xfrm>
          <a:custGeom>
            <a:avLst/>
            <a:gdLst/>
            <a:ahLst/>
            <a:cxnLst/>
            <a:rect l="l" t="t" r="r" b="b"/>
            <a:pathLst>
              <a:path w="3954779" h="4802505">
                <a:moveTo>
                  <a:pt x="0" y="0"/>
                </a:moveTo>
                <a:lnTo>
                  <a:pt x="3954779" y="0"/>
                </a:lnTo>
                <a:lnTo>
                  <a:pt x="3954779" y="4802212"/>
                </a:lnTo>
                <a:lnTo>
                  <a:pt x="0" y="4802212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44005" y="12"/>
            <a:ext cx="3550234" cy="4516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36800" y="1124799"/>
            <a:ext cx="2141220" cy="278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43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HD к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чество изоб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ж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ения </a:t>
            </a:r>
            <a:r>
              <a:rPr sz="1400" b="0" spc="-55" dirty="0">
                <a:solidFill>
                  <a:srgbClr val="FFFFFF"/>
                </a:solidFill>
                <a:latin typeface="Segoe UI Semilight"/>
                <a:cs typeface="Segoe UI Semilight"/>
              </a:rPr>
              <a:t>У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г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ол обзо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 90°</a:t>
            </a:r>
            <a:endParaRPr sz="1400">
              <a:latin typeface="Segoe UI Semilight"/>
              <a:cs typeface="Segoe UI Semilight"/>
            </a:endParaRPr>
          </a:p>
          <a:p>
            <a:pPr marL="12700">
              <a:lnSpc>
                <a:spcPts val="1639"/>
              </a:lnSpc>
              <a:spcBef>
                <a:spcPts val="910"/>
              </a:spcBef>
            </a:pPr>
            <a:r>
              <a:rPr sz="1400" b="0" spc="-5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абочая 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емпе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r>
              <a:rPr sz="1400" b="0" spc="25" dirty="0">
                <a:solidFill>
                  <a:srgbClr val="FFFFFF"/>
                </a:solidFill>
                <a:latin typeface="Segoe UI Semilight"/>
                <a:cs typeface="Segoe UI Semilight"/>
              </a:rPr>
              <a:t>т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у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endParaRPr sz="1400">
              <a:latin typeface="Segoe UI Semilight"/>
              <a:cs typeface="Segoe UI Semilight"/>
            </a:endParaRPr>
          </a:p>
          <a:p>
            <a:pPr marL="12700">
              <a:lnSpc>
                <a:spcPts val="1639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-40°С +50°С</a:t>
            </a:r>
            <a:endParaRPr sz="1400">
              <a:latin typeface="Segoe UI Semilight"/>
              <a:cs typeface="Segoe UI Semilight"/>
            </a:endParaRPr>
          </a:p>
          <a:p>
            <a:pPr marL="12700" marR="53975">
              <a:lnSpc>
                <a:spcPct val="154300"/>
              </a:lnSpc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Встроенная ИК-п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дсветка П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о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дсветка кнопки вызова</a:t>
            </a:r>
            <a:endParaRPr sz="1400">
              <a:latin typeface="Segoe UI Semilight"/>
              <a:cs typeface="Segoe UI Semilight"/>
            </a:endParaRPr>
          </a:p>
          <a:p>
            <a:pPr marL="12700" marR="349250">
              <a:lnSpc>
                <a:spcPts val="1600"/>
              </a:lnSpc>
              <a:spcBef>
                <a:spcPts val="1030"/>
              </a:spcBef>
            </a:pP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Совместимость с </a:t>
            </a:r>
            <a:r>
              <a:rPr sz="1400" b="0" spc="-20" dirty="0">
                <a:solidFill>
                  <a:srgbClr val="FFFFFF"/>
                </a:solidFill>
                <a:latin typeface="Segoe UI Semilight"/>
                <a:cs typeface="Segoe UI Semilight"/>
              </a:rPr>
              <a:t>р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азличными типами домофонов</a:t>
            </a:r>
            <a:endParaRPr sz="1400">
              <a:latin typeface="Segoe UI Semilight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00" b="0" spc="55" dirty="0">
                <a:solidFill>
                  <a:srgbClr val="FFFFFF"/>
                </a:solidFill>
                <a:latin typeface="Segoe UI Semilight"/>
                <a:cs typeface="Segoe UI Semilight"/>
              </a:rPr>
              <a:t>А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люминиевый </a:t>
            </a:r>
            <a:r>
              <a:rPr sz="1400" b="0" spc="-30" dirty="0">
                <a:solidFill>
                  <a:srgbClr val="FFFFFF"/>
                </a:solidFill>
                <a:latin typeface="Segoe UI Semilight"/>
                <a:cs typeface="Segoe UI Semilight"/>
              </a:rPr>
              <a:t>к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орп</a:t>
            </a:r>
            <a:r>
              <a:rPr sz="1400" b="0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у</a:t>
            </a:r>
            <a:r>
              <a:rPr sz="1400" b="0" dirty="0">
                <a:solidFill>
                  <a:srgbClr val="FFFFFF"/>
                </a:solidFill>
                <a:latin typeface="Segoe UI Semilight"/>
                <a:cs typeface="Segoe UI Semilight"/>
              </a:rPr>
              <a:t>с</a:t>
            </a:r>
            <a:endParaRPr sz="1400">
              <a:latin typeface="Segoe UI Semilight"/>
              <a:cs typeface="Segoe UI Semi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50183" y="3170580"/>
            <a:ext cx="3442970" cy="3442970"/>
          </a:xfrm>
          <a:custGeom>
            <a:avLst/>
            <a:gdLst/>
            <a:ahLst/>
            <a:cxnLst/>
            <a:rect l="l" t="t" r="r" b="b"/>
            <a:pathLst>
              <a:path w="3442970" h="3442970">
                <a:moveTo>
                  <a:pt x="0" y="0"/>
                </a:moveTo>
                <a:lnTo>
                  <a:pt x="3442716" y="0"/>
                </a:lnTo>
                <a:lnTo>
                  <a:pt x="3442716" y="3442716"/>
                </a:lnTo>
                <a:lnTo>
                  <a:pt x="0" y="3442716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16502" y="3285007"/>
            <a:ext cx="3047997" cy="30441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09320" y="1104568"/>
            <a:ext cx="3613785" cy="1761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160" dirty="0">
                <a:solidFill>
                  <a:srgbClr val="231F20"/>
                </a:solidFill>
                <a:latin typeface="Arial"/>
                <a:cs typeface="Arial"/>
              </a:rPr>
              <a:t>-D2500</a:t>
            </a:r>
            <a:endParaRPr sz="5700">
              <a:latin typeface="Arial"/>
              <a:cs typeface="Arial"/>
            </a:endParaRPr>
          </a:p>
          <a:p>
            <a:pPr marL="48260" marR="22860" algn="just">
              <a:lnSpc>
                <a:spcPct val="100000"/>
              </a:lnSpc>
              <a:spcBef>
                <a:spcPts val="200"/>
              </a:spcBef>
            </a:pP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Вызывная </a:t>
            </a:r>
            <a:r>
              <a:rPr sz="13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панель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оригинальном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орп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се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антивандально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  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исп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лнения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  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осна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ена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видеосенсором,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13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обеспечивающим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1300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высо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ое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качество    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изо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ра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ения,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 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 </a:t>
            </a:r>
            <a:r>
              <a:rPr sz="13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инфракрасной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дсв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4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ой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для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раб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ты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ночное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время.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58023" y="4703470"/>
            <a:ext cx="1766874" cy="17836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332463" y="7220554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24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16738" y="170653"/>
            <a:ext cx="215900" cy="19672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ВЫЗЫВНЫ</a:t>
            </a:r>
            <a:r>
              <a:rPr sz="1500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sz="15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ПАНЕЛИ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9300" y="5381625"/>
            <a:ext cx="359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розничная цена  4350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цена с подключением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к монитору в МКД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3500 рублей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стоимость монтажа 500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Рисунок 13" descr="логотип (горизонтальный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5100" y="66770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46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6132" rIns="0" bIns="0" rtlCol="0">
            <a:spAutoFit/>
          </a:bodyPr>
          <a:lstStyle/>
          <a:p>
            <a:pPr marL="311785">
              <a:lnSpc>
                <a:spcPct val="100000"/>
              </a:lnSpc>
            </a:pPr>
            <a:r>
              <a:rPr spc="125" dirty="0"/>
              <a:t>комплекты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7299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25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1299" y="3365741"/>
            <a:ext cx="4111625" cy="1847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омплекты   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домофонов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00" spc="-1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оп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тимальное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предл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ение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-80" dirty="0">
                <a:solidFill>
                  <a:srgbClr val="FFFFFF"/>
                </a:solidFill>
                <a:latin typeface="Arial"/>
                <a:cs typeface="Arial"/>
              </a:rPr>
              <a:t>ех,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при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дборе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домофона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оч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FFFFFF"/>
                </a:solidFill>
                <a:latin typeface="Arial"/>
                <a:cs typeface="Arial"/>
              </a:rPr>
              <a:t>сэ</a:t>
            </a:r>
            <a:r>
              <a:rPr sz="1300" spc="1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ономить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свое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время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прио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брести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овое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60" dirty="0">
                <a:solidFill>
                  <a:srgbClr val="FFFFFF"/>
                </a:solidFill>
                <a:latin typeface="Arial"/>
                <a:cs typeface="Arial"/>
              </a:rPr>
              <a:t>решение».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оро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лежит </a:t>
            </a:r>
            <a:r>
              <a:rPr sz="13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все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нео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димое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создания</a:t>
            </a:r>
            <a:r>
              <a:rPr sz="13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60" dirty="0">
                <a:solidFill>
                  <a:srgbClr val="FFFFFF"/>
                </a:solidFill>
                <a:latin typeface="Arial"/>
                <a:cs typeface="Arial"/>
              </a:rPr>
              <a:t>Ваше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13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персональной</a:t>
            </a:r>
            <a:r>
              <a:rPr sz="13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сис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емы</a:t>
            </a:r>
            <a:r>
              <a:rPr sz="13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безопасности.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565"/>
              </a:spcBef>
            </a:pPr>
            <a:r>
              <a:rPr sz="1300" spc="-1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00" spc="-10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предлага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омплекты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домофонов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300" spc="1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практичных,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3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базовыми</a:t>
            </a:r>
            <a:r>
              <a:rPr sz="13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ункциями,</a:t>
            </a:r>
            <a:r>
              <a:rPr sz="13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до</a:t>
            </a:r>
            <a:r>
              <a:rPr sz="13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сис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ем</a:t>
            </a:r>
            <a:r>
              <a:rPr sz="13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видеона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бл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ю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дения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со    </a:t>
            </a:r>
            <a:r>
              <a:rPr sz="1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встро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енным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sz="1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sz="1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мони</a:t>
            </a:r>
            <a:r>
              <a:rPr sz="1300" spc="-3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ор</a:t>
            </a: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sz="13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FFFFFF"/>
                </a:solidFill>
                <a:latin typeface="Arial"/>
                <a:cs typeface="Arial"/>
              </a:rPr>
              <a:t>мно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оканальным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видеорегистр</a:t>
            </a:r>
            <a:r>
              <a:rPr sz="1300" spc="-2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FFFFFF"/>
                </a:solidFill>
                <a:latin typeface="Arial"/>
                <a:cs typeface="Arial"/>
              </a:rPr>
              <a:t>ором.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9362" y="164247"/>
            <a:ext cx="215900" cy="1257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2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500" spc="50" dirty="0">
                <a:solidFill>
                  <a:srgbClr val="FFFFFF"/>
                </a:solidFill>
                <a:latin typeface="Trebuchet MS"/>
                <a:cs typeface="Trebuchet MS"/>
              </a:rPr>
              <a:t>ОМПЛЕКТЫ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47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32463" y="7216633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26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1047" y="1628559"/>
            <a:ext cx="9981565" cy="845819"/>
          </a:xfrm>
          <a:custGeom>
            <a:avLst/>
            <a:gdLst/>
            <a:ahLst/>
            <a:cxnLst/>
            <a:rect l="l" t="t" r="r" b="b"/>
            <a:pathLst>
              <a:path w="9981565" h="845819">
                <a:moveTo>
                  <a:pt x="0" y="0"/>
                </a:moveTo>
                <a:lnTo>
                  <a:pt x="9980955" y="0"/>
                </a:lnTo>
                <a:lnTo>
                  <a:pt x="9980955" y="845820"/>
                </a:lnTo>
                <a:lnTo>
                  <a:pt x="0" y="8458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5002" y="1620621"/>
            <a:ext cx="9837000" cy="691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79676" y="1703541"/>
            <a:ext cx="1177290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-D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1400M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-M1400M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-D10NG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67248" y="623938"/>
            <a:ext cx="599871" cy="8224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56936" y="704354"/>
            <a:ext cx="599871" cy="8092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68925" y="821105"/>
            <a:ext cx="251764" cy="689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33209" y="1703541"/>
            <a:ext cx="1174750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DP1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700</a:t>
            </a:r>
            <a:r>
              <a:rPr sz="1400" spc="3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-M1700M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-D10NG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047813" y="623925"/>
            <a:ext cx="1217472" cy="7758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73875" y="731202"/>
            <a:ext cx="1238364" cy="7904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75437" y="792137"/>
            <a:ext cx="244411" cy="7136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47797" y="751250"/>
            <a:ext cx="237553" cy="6659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38475" y="842101"/>
            <a:ext cx="237553" cy="6659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06585" y="615861"/>
            <a:ext cx="600316" cy="8027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99715" y="701217"/>
            <a:ext cx="600316" cy="8027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625154" y="1703541"/>
            <a:ext cx="1293495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-DP2400MD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-M2400MD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-D1000HD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1047" y="3881297"/>
            <a:ext cx="9981565" cy="845819"/>
          </a:xfrm>
          <a:custGeom>
            <a:avLst/>
            <a:gdLst/>
            <a:ahLst/>
            <a:cxnLst/>
            <a:rect l="l" t="t" r="r" b="b"/>
            <a:pathLst>
              <a:path w="9981565" h="845820">
                <a:moveTo>
                  <a:pt x="0" y="0"/>
                </a:moveTo>
                <a:lnTo>
                  <a:pt x="9980955" y="0"/>
                </a:lnTo>
                <a:lnTo>
                  <a:pt x="9980955" y="845819"/>
                </a:lnTo>
                <a:lnTo>
                  <a:pt x="0" y="845819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5002" y="3873347"/>
            <a:ext cx="9837000" cy="6918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410597" y="3956273"/>
            <a:ext cx="1293495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-DP2700MD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-M2700MD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-D1000HD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08239" y="2977324"/>
            <a:ext cx="246164" cy="691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94955" y="3071717"/>
            <a:ext cx="246164" cy="69233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47754" y="2867596"/>
            <a:ext cx="1160287" cy="79594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93062" y="2960623"/>
            <a:ext cx="1160286" cy="79672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749574" y="3956273"/>
            <a:ext cx="1180465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-DP2700IP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-M2700IP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-D1000HD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36988" y="2977324"/>
            <a:ext cx="246164" cy="691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23691" y="3071717"/>
            <a:ext cx="246164" cy="69233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76496" y="2867596"/>
            <a:ext cx="1160284" cy="79594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21800" y="2960623"/>
            <a:ext cx="1160282" cy="79672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068077" y="3956273"/>
            <a:ext cx="1293495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-DP2702MD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-M2702MD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-D1000HD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225070" y="2874594"/>
            <a:ext cx="1358476" cy="7957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27208" y="2974285"/>
            <a:ext cx="1358481" cy="78843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43549" y="3081299"/>
            <a:ext cx="246164" cy="69233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1047" y="6324574"/>
            <a:ext cx="9981565" cy="845819"/>
          </a:xfrm>
          <a:custGeom>
            <a:avLst/>
            <a:gdLst/>
            <a:ahLst/>
            <a:cxnLst/>
            <a:rect l="l" t="t" r="r" b="b"/>
            <a:pathLst>
              <a:path w="9981565" h="845820">
                <a:moveTo>
                  <a:pt x="0" y="0"/>
                </a:moveTo>
                <a:lnTo>
                  <a:pt x="9980955" y="0"/>
                </a:lnTo>
                <a:lnTo>
                  <a:pt x="9980955" y="845820"/>
                </a:lnTo>
                <a:lnTo>
                  <a:pt x="0" y="84582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5002" y="6316636"/>
            <a:ext cx="9837000" cy="69184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8500654" y="3956273"/>
            <a:ext cx="1057910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-DP2100</a:t>
            </a:r>
            <a:endParaRPr sz="1400">
              <a:latin typeface="Arial"/>
              <a:cs typeface="Arial"/>
            </a:endParaRPr>
          </a:p>
          <a:p>
            <a:pPr marL="48260">
              <a:lnSpc>
                <a:spcPts val="1290"/>
              </a:lnSpc>
            </a:pP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· 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-M2100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-D1000HD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294458" y="2977324"/>
            <a:ext cx="246164" cy="691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81187" y="3071717"/>
            <a:ext cx="246164" cy="69233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33973" y="2867596"/>
            <a:ext cx="1160287" cy="79594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79281" y="2960623"/>
            <a:ext cx="1160285" cy="79672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499953" y="6399562"/>
            <a:ext cx="1023619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-DP3700</a:t>
            </a:r>
            <a:endParaRPr sz="1400">
              <a:latin typeface="Arial"/>
              <a:cs typeface="Arial"/>
            </a:endParaRPr>
          </a:p>
          <a:p>
            <a:pPr marL="48260">
              <a:lnSpc>
                <a:spcPts val="1290"/>
              </a:lnSpc>
            </a:pP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· 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-M3700</a:t>
            </a:r>
            <a:endParaRPr sz="1100">
              <a:latin typeface="Arial"/>
              <a:cs typeface="Arial"/>
            </a:endParaRPr>
          </a:p>
          <a:p>
            <a:pPr marL="48260">
              <a:lnSpc>
                <a:spcPct val="100000"/>
              </a:lnSpc>
            </a:pP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· 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-D3000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657172" y="5294604"/>
            <a:ext cx="1160280" cy="79594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02471" y="5387633"/>
            <a:ext cx="1160287" cy="79673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94960" y="5503278"/>
            <a:ext cx="248174" cy="68878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006647" y="6399562"/>
            <a:ext cx="1370330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-DP4101A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-M4101AHD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-D4000AHD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32867" y="5321325"/>
            <a:ext cx="1141361" cy="80317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93104" y="5405908"/>
            <a:ext cx="1141361" cy="80394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89044" y="5521083"/>
            <a:ext cx="248174" cy="68877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765048" y="6399562"/>
            <a:ext cx="1023619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-DP3701</a:t>
            </a:r>
            <a:endParaRPr sz="1400">
              <a:latin typeface="Arial"/>
              <a:cs typeface="Arial"/>
            </a:endParaRPr>
          </a:p>
          <a:p>
            <a:pPr marL="48260">
              <a:lnSpc>
                <a:spcPts val="1290"/>
              </a:lnSpc>
            </a:pP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· 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-M3701</a:t>
            </a:r>
            <a:endParaRPr sz="1100">
              <a:latin typeface="Arial"/>
              <a:cs typeface="Arial"/>
            </a:endParaRPr>
          </a:p>
          <a:p>
            <a:pPr marL="48260">
              <a:lnSpc>
                <a:spcPct val="100000"/>
              </a:lnSpc>
            </a:pPr>
            <a:r>
              <a:rPr sz="1100" spc="-100" dirty="0">
                <a:solidFill>
                  <a:srgbClr val="FFFFFF"/>
                </a:solidFill>
                <a:latin typeface="Arial"/>
                <a:cs typeface="Arial"/>
              </a:rPr>
              <a:t>· </a:t>
            </a: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-D3000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868104" y="5317513"/>
            <a:ext cx="1354676" cy="79579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776188" y="5417202"/>
            <a:ext cx="1342788" cy="78844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75583" y="5521642"/>
            <a:ext cx="240017" cy="6797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8336841" y="6399562"/>
            <a:ext cx="1376680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-DP4102AHD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30" dirty="0">
                <a:solidFill>
                  <a:srgbClr val="FFFFFF"/>
                </a:solidFill>
                <a:latin typeface="Arial"/>
                <a:cs typeface="Arial"/>
              </a:rPr>
              <a:t>-M4102AHD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40" dirty="0">
                <a:solidFill>
                  <a:srgbClr val="FFFFFF"/>
                </a:solidFill>
                <a:latin typeface="Arial"/>
                <a:cs typeface="Arial"/>
              </a:rPr>
              <a:t>-D4000AHD</a:t>
            </a:r>
            <a:endParaRPr sz="11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552662" y="5317455"/>
            <a:ext cx="1342993" cy="79601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461078" y="5417105"/>
            <a:ext cx="1330436" cy="78856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54314" y="5521642"/>
            <a:ext cx="240017" cy="67972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10316738" y="170654"/>
            <a:ext cx="215900" cy="125730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2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500" spc="50" dirty="0">
                <a:solidFill>
                  <a:srgbClr val="FFFFFF"/>
                </a:solidFill>
                <a:latin typeface="Trebuchet MS"/>
                <a:cs typeface="Trebuchet MS"/>
              </a:rPr>
              <a:t>ОМПЛЕКТЫ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388122" y="1703541"/>
            <a:ext cx="925194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-DP401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-M401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-D10NG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194955" y="762673"/>
            <a:ext cx="282232" cy="75893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56712" y="765427"/>
            <a:ext cx="875062" cy="61488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18907" y="892213"/>
            <a:ext cx="875055" cy="61488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240454" y="1703541"/>
            <a:ext cx="925194" cy="5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-DP701</a:t>
            </a:r>
            <a:endParaRPr sz="1400">
              <a:latin typeface="Arial"/>
              <a:cs typeface="Arial"/>
            </a:endParaRPr>
          </a:p>
          <a:p>
            <a:pPr marL="156210" indent="-107950">
              <a:lnSpc>
                <a:spcPts val="129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-M701</a:t>
            </a:r>
            <a:endParaRPr sz="1100">
              <a:latin typeface="Arial"/>
              <a:cs typeface="Arial"/>
            </a:endParaRPr>
          </a:p>
          <a:p>
            <a:pPr marL="156210" indent="-107950">
              <a:lnSpc>
                <a:spcPct val="100000"/>
              </a:lnSpc>
              <a:buClr>
                <a:srgbClr val="FFFFFF"/>
              </a:buClr>
              <a:buFont typeface="Arial"/>
              <a:buChar char="·"/>
              <a:tabLst>
                <a:tab pos="156845" algn="l"/>
              </a:tabLst>
            </a:pPr>
            <a:r>
              <a:rPr sz="1100" spc="-1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-D10NG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890037" y="754608"/>
            <a:ext cx="282232" cy="75895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358579" y="580973"/>
            <a:ext cx="1182772" cy="78651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21235" y="711051"/>
            <a:ext cx="1184972" cy="7879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48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9318" y="6925779"/>
            <a:ext cx="1493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spc="-19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53035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8150" y="7221527"/>
            <a:ext cx="1092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25" dirty="0">
                <a:solidFill>
                  <a:srgbClr val="231F20"/>
                </a:solidFill>
                <a:latin typeface="Trebuchet MS"/>
                <a:cs typeface="Trebuchet MS"/>
              </a:rPr>
              <a:t>3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53035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36732" y="7221527"/>
            <a:ext cx="10922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dirty="0" smtClean="0">
                <a:latin typeface="Candara"/>
                <a:cs typeface="Candara"/>
              </a:rPr>
              <a:t>4</a:t>
            </a:r>
            <a:endParaRPr sz="1200">
              <a:latin typeface="Candara"/>
              <a:cs typeface="Candar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0504" rIns="0" bIns="0" rtlCol="0">
            <a:spAutoFit/>
          </a:bodyPr>
          <a:lstStyle/>
          <a:p>
            <a:pPr marL="4610735">
              <a:lnSpc>
                <a:spcPct val="100000"/>
              </a:lnSpc>
            </a:pPr>
            <a:r>
              <a:rPr spc="-180" dirty="0">
                <a:solidFill>
                  <a:srgbClr val="231F20"/>
                </a:solidFill>
              </a:rPr>
              <a:t>МОН</a:t>
            </a:r>
            <a:r>
              <a:rPr spc="-245" dirty="0">
                <a:solidFill>
                  <a:srgbClr val="231F20"/>
                </a:solidFill>
              </a:rPr>
              <a:t>И</a:t>
            </a:r>
            <a:r>
              <a:rPr spc="-190" dirty="0">
                <a:solidFill>
                  <a:srgbClr val="231F20"/>
                </a:solidFill>
              </a:rPr>
              <a:t>Т</a:t>
            </a:r>
            <a:r>
              <a:rPr spc="-535" dirty="0">
                <a:solidFill>
                  <a:srgbClr val="231F20"/>
                </a:solidFill>
              </a:rPr>
              <a:t>ОРЫ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79701" y="3781425"/>
            <a:ext cx="6801554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400" spc="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К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оллекция</a:t>
            </a:r>
            <a:r>
              <a:rPr sz="1400" spc="14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мони</a:t>
            </a:r>
            <a:r>
              <a:rPr sz="1400" spc="-3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оров</a:t>
            </a:r>
            <a:r>
              <a:rPr sz="1400" spc="1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C</a:t>
            </a:r>
            <a:r>
              <a:rPr sz="1400" spc="-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T</a:t>
            </a:r>
            <a:r>
              <a:rPr sz="1400" spc="-1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V</a:t>
            </a:r>
            <a:r>
              <a:rPr sz="1400" spc="1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14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–</a:t>
            </a:r>
            <a:r>
              <a:rPr sz="1400" spc="1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3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э</a:t>
            </a:r>
            <a:r>
              <a:rPr sz="1400" spc="-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spc="1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ин</a:t>
            </a:r>
            <a:r>
              <a:rPr sz="1400" spc="-6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3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ерьерные</a:t>
            </a:r>
            <a:r>
              <a:rPr sz="1400" spc="1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3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решения</a:t>
            </a:r>
            <a:r>
              <a:rPr sz="1400" spc="1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для</a:t>
            </a:r>
            <a:r>
              <a:rPr sz="1400" spc="14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Вашей</a:t>
            </a:r>
            <a:r>
              <a:rPr sz="1400" spc="1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безопасности.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К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орп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у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са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вып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spc="-3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лнены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в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различном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дизайн</a:t>
            </a:r>
            <a:r>
              <a:rPr sz="1400" spc="-1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е,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ч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позв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spc="-4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ля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</a:t>
            </a:r>
            <a:r>
              <a:rPr sz="1400" spc="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п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spc="-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до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б</a:t>
            </a:r>
            <a:r>
              <a:rPr sz="1400" spc="-3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р</a:t>
            </a:r>
            <a:r>
              <a:rPr sz="1400" spc="-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а</a:t>
            </a:r>
            <a:r>
              <a:rPr sz="1400" spc="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ть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домофон,</a:t>
            </a:r>
            <a:r>
              <a:rPr sz="1400" spc="-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к</a:t>
            </a:r>
            <a:r>
              <a:rPr sz="1400" spc="-3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spc="-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орый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лег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к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впиш</a:t>
            </a:r>
            <a:r>
              <a:rPr sz="1400" spc="-3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</a:t>
            </a:r>
            <a:r>
              <a:rPr sz="1400" spc="-4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ся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в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Ваш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ин</a:t>
            </a:r>
            <a:r>
              <a:rPr sz="1400" spc="-6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ерьер.</a:t>
            </a:r>
            <a:r>
              <a:rPr sz="1400" spc="4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ак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0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ж</a:t>
            </a:r>
            <a:r>
              <a:rPr sz="1400" spc="-7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мы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позаб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тились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spc="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ф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ункционале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3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наших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сис</a:t>
            </a:r>
            <a:r>
              <a:rPr sz="1400" spc="-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ем,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внедряя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новые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разраб</a:t>
            </a:r>
            <a:r>
              <a:rPr sz="1400" spc="-3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тки,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акие,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как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3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цифровой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3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форм</a:t>
            </a:r>
            <a:r>
              <a:rPr sz="1400" spc="-4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а</a:t>
            </a:r>
            <a:r>
              <a:rPr sz="1400" spc="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7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AH</a:t>
            </a:r>
            <a:r>
              <a:rPr sz="1400" spc="-1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D</a:t>
            </a:r>
            <a:r>
              <a:rPr sz="1400" spc="-1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,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8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IPS</a:t>
            </a:r>
            <a:r>
              <a:rPr sz="1400" spc="-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экран,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7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д</a:t>
            </a:r>
            <a:r>
              <a:rPr sz="1400" spc="-7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</a:t>
            </a:r>
            <a:r>
              <a:rPr sz="1400" spc="-4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екция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дви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ж</a:t>
            </a:r>
            <a:r>
              <a:rPr sz="1400" spc="-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ения,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а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в</a:t>
            </a:r>
            <a:r>
              <a:rPr sz="1400" spc="-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оинформ</a:t>
            </a:r>
            <a:r>
              <a:rPr sz="1400" spc="-3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а</a:t>
            </a:r>
            <a:r>
              <a:rPr sz="1400" spc="-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т</a:t>
            </a:r>
            <a:r>
              <a:rPr sz="1400" spc="-1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оры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и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2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мно</a:t>
            </a:r>
            <a:r>
              <a:rPr sz="1400" spc="-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г</a:t>
            </a:r>
            <a:r>
              <a:rPr sz="1400" spc="-4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ое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 </a:t>
            </a:r>
            <a:r>
              <a:rPr sz="1400" spc="-4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д</a:t>
            </a:r>
            <a:r>
              <a:rPr sz="1400" spc="-5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р</a:t>
            </a:r>
            <a:r>
              <a:rPr sz="1400" spc="2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у</a:t>
            </a:r>
            <a:r>
              <a:rPr sz="1400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г</a:t>
            </a:r>
            <a:r>
              <a:rPr sz="1400" spc="-55" dirty="0">
                <a:solidFill>
                  <a:srgbClr val="231F20"/>
                </a:solidFill>
                <a:latin typeface="Arial Black" pitchFamily="34" charset="0"/>
                <a:cs typeface="Arial"/>
              </a:rPr>
              <a:t>ое.</a:t>
            </a:r>
            <a:endParaRPr sz="1400">
              <a:latin typeface="Arial Black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08700" y="0"/>
            <a:ext cx="4334510" cy="4500880"/>
          </a:xfrm>
          <a:custGeom>
            <a:avLst/>
            <a:gdLst/>
            <a:ahLst/>
            <a:cxnLst/>
            <a:rect l="l" t="t" r="r" b="b"/>
            <a:pathLst>
              <a:path w="4334509" h="4500880">
                <a:moveTo>
                  <a:pt x="0" y="0"/>
                </a:moveTo>
                <a:lnTo>
                  <a:pt x="4334256" y="0"/>
                </a:lnTo>
                <a:lnTo>
                  <a:pt x="4334256" y="4500460"/>
                </a:lnTo>
                <a:lnTo>
                  <a:pt x="0" y="45004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37300" y="152400"/>
            <a:ext cx="3928514" cy="421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3700" y="4010025"/>
            <a:ext cx="5363845" cy="1567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-M400</a:t>
            </a:r>
            <a:endParaRPr sz="5700">
              <a:latin typeface="Arial"/>
              <a:cs typeface="Arial"/>
            </a:endParaRPr>
          </a:p>
          <a:p>
            <a:pPr marL="17145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4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омпактны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до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ны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для </a:t>
            </a:r>
            <a:r>
              <a:rPr sz="1300" spc="50" dirty="0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300" spc="3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оном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ичных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решени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Приятное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на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ощ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упь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покрытие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soft-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ouch.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Стильный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орп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гармонично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впиш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ся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любо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ин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ерьер.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23100" y="457200"/>
            <a:ext cx="2552065" cy="2795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4.3 дюйма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28829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Дистанционное уп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авление электрозам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ом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33274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аб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ты с 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ездными домофонами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Сенсорные кнопки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174625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 панелей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ема гром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ой селек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орной связи с посети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елем Hands F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r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ee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6100" y="123825"/>
            <a:ext cx="5939155" cy="3694429"/>
          </a:xfrm>
          <a:custGeom>
            <a:avLst/>
            <a:gdLst/>
            <a:ahLst/>
            <a:cxnLst/>
            <a:rect l="l" t="t" r="r" b="b"/>
            <a:pathLst>
              <a:path w="5939155" h="3694429">
                <a:moveTo>
                  <a:pt x="0" y="0"/>
                </a:moveTo>
                <a:lnTo>
                  <a:pt x="5939028" y="0"/>
                </a:lnTo>
                <a:lnTo>
                  <a:pt x="5939028" y="3694176"/>
                </a:lnTo>
                <a:lnTo>
                  <a:pt x="0" y="3694176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4700" y="276225"/>
            <a:ext cx="5536105" cy="32918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1207" y="6234790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74207" y="6234766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2300" y="6143625"/>
            <a:ext cx="1399956" cy="90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7547" y="6143612"/>
            <a:ext cx="1299420" cy="90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7299" y="7220554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362" y="164007"/>
            <a:ext cx="230832" cy="11410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</a:t>
            </a:r>
            <a:r>
              <a:rPr sz="1500" spc="50" dirty="0">
                <a:latin typeface="Trebuchet MS"/>
                <a:cs typeface="Trebuchet MS"/>
              </a:rPr>
              <a:t>ОН</a:t>
            </a:r>
            <a:r>
              <a:rPr sz="1500" spc="30" dirty="0"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0000" y="51530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3800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365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логотип (горизонтальный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6500" y="66008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11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97" y="2858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8583" y="12"/>
            <a:ext cx="3934193" cy="421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6100" y="200025"/>
            <a:ext cx="4338955" cy="4500880"/>
          </a:xfrm>
          <a:custGeom>
            <a:avLst/>
            <a:gdLst/>
            <a:ahLst/>
            <a:cxnLst/>
            <a:rect l="l" t="t" r="r" b="b"/>
            <a:pathLst>
              <a:path w="4338955" h="4500880">
                <a:moveTo>
                  <a:pt x="0" y="0"/>
                </a:moveTo>
                <a:lnTo>
                  <a:pt x="4338828" y="0"/>
                </a:lnTo>
                <a:lnTo>
                  <a:pt x="4338828" y="4500460"/>
                </a:lnTo>
                <a:lnTo>
                  <a:pt x="0" y="45004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700" y="352425"/>
            <a:ext cx="3934193" cy="421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041900" y="3933825"/>
            <a:ext cx="5324475" cy="144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71039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-M700</a:t>
            </a:r>
            <a:endParaRPr sz="5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800"/>
              </a:spcBef>
            </a:pPr>
            <a:r>
              <a:rPr sz="1300" spc="30" dirty="0">
                <a:solidFill>
                  <a:srgbClr val="231F20"/>
                </a:solidFill>
                <a:latin typeface="Arial"/>
                <a:cs typeface="Arial"/>
              </a:rPr>
              <a:t>Ла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оничный</a:t>
            </a:r>
            <a:r>
              <a:rPr sz="13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sz="13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виде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домофона</a:t>
            </a:r>
            <a:r>
              <a:rPr sz="13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э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легантном</a:t>
            </a:r>
            <a:r>
              <a:rPr sz="13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он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ом</a:t>
            </a:r>
            <a:r>
              <a:rPr sz="13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орп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се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овым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покрытием 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Arial"/>
                <a:cs typeface="Arial"/>
              </a:rPr>
              <a:t>soft-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ouch.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Осна</a:t>
            </a:r>
            <a:r>
              <a:rPr sz="1300" spc="-6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ен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льшим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дисплеем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для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ма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ксимально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го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добства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набл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ю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дения.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7100" y="1016497"/>
            <a:ext cx="3352800" cy="2703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7800" marR="5080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7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дюймов 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77800" marR="5080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Дистанционное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уп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авление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778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электрозам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ом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77800" marR="508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аб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ты с 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ездными домофонами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77800" marR="5080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Сенсорные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кнопки 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177800" marR="5080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до </a:t>
            </a:r>
            <a:r>
              <a:rPr sz="1400" b="1" i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2 </a:t>
            </a:r>
            <a:r>
              <a:rPr lang="ru-RU" sz="1400" b="1" i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</a:t>
            </a:r>
            <a:r>
              <a:rPr sz="1400" b="1" i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ызывны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х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панелей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77800" marR="508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ема гром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ой селек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орной связи с посети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елем Hands F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r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ee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79900" y="504825"/>
            <a:ext cx="6030595" cy="3538854"/>
          </a:xfrm>
          <a:custGeom>
            <a:avLst/>
            <a:gdLst/>
            <a:ahLst/>
            <a:cxnLst/>
            <a:rect l="l" t="t" r="r" b="b"/>
            <a:pathLst>
              <a:path w="6030595" h="3538854">
                <a:moveTo>
                  <a:pt x="0" y="0"/>
                </a:moveTo>
                <a:lnTo>
                  <a:pt x="6030467" y="0"/>
                </a:lnTo>
                <a:lnTo>
                  <a:pt x="6030467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8500" y="657225"/>
            <a:ext cx="5704433" cy="32017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327900" y="6296026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51900" y="6372226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>
            <a:spLocks noChangeAspect="1"/>
          </p:cNvSpPr>
          <p:nvPr/>
        </p:nvSpPr>
        <p:spPr>
          <a:xfrm>
            <a:off x="7556500" y="6296026"/>
            <a:ext cx="1127988" cy="68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80500" y="6296025"/>
            <a:ext cx="1130096" cy="72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332463" y="7220554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spc="20" dirty="0">
                <a:solidFill>
                  <a:srgbClr val="231F20"/>
                </a:solidFill>
                <a:latin typeface="Trebuchet MS"/>
                <a:cs typeface="Trebuchet MS"/>
              </a:rPr>
              <a:t>6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16738" y="170653"/>
            <a:ext cx="215900" cy="11410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2292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5850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505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9" name="Рисунок 18" descr="логотип (горизонтальный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3300" y="65246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14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29114" y="0"/>
            <a:ext cx="6703059" cy="3857625"/>
          </a:xfrm>
          <a:custGeom>
            <a:avLst/>
            <a:gdLst/>
            <a:ahLst/>
            <a:cxnLst/>
            <a:rect l="l" t="t" r="r" b="b"/>
            <a:pathLst>
              <a:path w="6703059" h="4125595">
                <a:moveTo>
                  <a:pt x="0" y="0"/>
                </a:moveTo>
                <a:lnTo>
                  <a:pt x="6702552" y="0"/>
                </a:lnTo>
                <a:lnTo>
                  <a:pt x="6702552" y="4125556"/>
                </a:lnTo>
                <a:lnTo>
                  <a:pt x="0" y="4125556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0005" y="12"/>
            <a:ext cx="6298806" cy="36290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32300" y="3857625"/>
            <a:ext cx="5048250" cy="163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35" dirty="0">
                <a:solidFill>
                  <a:srgbClr val="231F20"/>
                </a:solidFill>
                <a:latin typeface="Arial"/>
                <a:cs typeface="Arial"/>
              </a:rPr>
              <a:t>-М1400М</a:t>
            </a:r>
            <a:endParaRPr sz="5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Ве</a:t>
            </a:r>
            <a:r>
              <a:rPr sz="1300" spc="-114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тикальная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ориен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тация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ора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классическими 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кнопками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управления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орошо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впиш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ся </a:t>
            </a:r>
            <a:r>
              <a:rPr sz="13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ин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ерьер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Вашег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офиса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или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ква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тиры,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встроенная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память 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хранит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все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изо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ра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ения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пос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ти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еле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-9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05300" y="1268497"/>
            <a:ext cx="4456430" cy="1929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4 дюйма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1193165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 панелей 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б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единение до 4 мони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оров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еме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лючения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ему дополни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ельной видеокамеры Встроенная память до 250 изоб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ений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режима ин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ер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ома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8500" y="200025"/>
            <a:ext cx="3439795" cy="4814570"/>
          </a:xfrm>
          <a:custGeom>
            <a:avLst/>
            <a:gdLst/>
            <a:ahLst/>
            <a:cxnLst/>
            <a:rect l="l" t="t" r="r" b="b"/>
            <a:pathLst>
              <a:path w="3515995" h="4814570">
                <a:moveTo>
                  <a:pt x="0" y="0"/>
                </a:moveTo>
                <a:lnTo>
                  <a:pt x="3515868" y="0"/>
                </a:lnTo>
                <a:lnTo>
                  <a:pt x="3515868" y="4814316"/>
                </a:lnTo>
                <a:lnTo>
                  <a:pt x="0" y="4814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0900" y="352425"/>
            <a:ext cx="3120288" cy="4408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2300" y="5915025"/>
            <a:ext cx="791997" cy="11087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013700" y="5915025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385300" y="5838825"/>
            <a:ext cx="791997" cy="11087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156700" y="5915025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299" y="7220554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spc="20" dirty="0">
                <a:solidFill>
                  <a:srgbClr val="231F20"/>
                </a:solidFill>
                <a:latin typeface="Trebuchet MS"/>
                <a:cs typeface="Trebuchet MS"/>
              </a:rPr>
              <a:t>7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362" y="164007"/>
            <a:ext cx="215900" cy="11410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3054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Цена 6300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540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" name="Рисунок 16" descr="логотип (горизонтальный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9500" y="66008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16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56300" y="0"/>
            <a:ext cx="4453255" cy="4500880"/>
          </a:xfrm>
          <a:custGeom>
            <a:avLst/>
            <a:gdLst/>
            <a:ahLst/>
            <a:cxnLst/>
            <a:rect l="l" t="t" r="r" b="b"/>
            <a:pathLst>
              <a:path w="4453255" h="4500880">
                <a:moveTo>
                  <a:pt x="0" y="0"/>
                </a:moveTo>
                <a:lnTo>
                  <a:pt x="4453127" y="0"/>
                </a:lnTo>
                <a:lnTo>
                  <a:pt x="4453127" y="4500460"/>
                </a:lnTo>
                <a:lnTo>
                  <a:pt x="0" y="450046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84900" y="0"/>
            <a:ext cx="4045978" cy="421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>
            <a:spLocks noChangeAspect="1"/>
          </p:cNvSpPr>
          <p:nvPr/>
        </p:nvSpPr>
        <p:spPr>
          <a:xfrm>
            <a:off x="2146300" y="0"/>
            <a:ext cx="4961683" cy="3278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>
            <a:spLocks noChangeAspect="1"/>
          </p:cNvSpPr>
          <p:nvPr/>
        </p:nvSpPr>
        <p:spPr>
          <a:xfrm>
            <a:off x="1612900" y="352425"/>
            <a:ext cx="5023283" cy="327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2300" y="4314825"/>
            <a:ext cx="5443220" cy="143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700" spc="-540" dirty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170" dirty="0">
                <a:solidFill>
                  <a:srgbClr val="231F20"/>
                </a:solidFill>
                <a:latin typeface="Arial"/>
                <a:cs typeface="Arial"/>
              </a:rPr>
              <a:t>-М1700SE</a:t>
            </a:r>
            <a:endParaRPr sz="5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730"/>
              </a:spcBef>
            </a:pP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Мони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тремя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сменными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передними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панелями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омплек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гармонично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впиш</a:t>
            </a:r>
            <a:r>
              <a:rPr sz="1300" spc="-3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ся </a:t>
            </a:r>
            <a:r>
              <a:rPr sz="1300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любо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ин</a:t>
            </a:r>
            <a:r>
              <a:rPr sz="1300" spc="-6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ерьер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«прованса»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до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«high-tech».</a:t>
            </a:r>
            <a:r>
              <a:rPr sz="13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Вы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сами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вы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ира</a:t>
            </a:r>
            <a:r>
              <a:rPr sz="1300" spc="-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-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100" dirty="0">
                <a:solidFill>
                  <a:srgbClr val="231F20"/>
                </a:solidFill>
                <a:latin typeface="Arial"/>
                <a:cs typeface="Arial"/>
              </a:rPr>
              <a:t>е,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231F20"/>
                </a:solidFill>
                <a:latin typeface="Arial"/>
                <a:cs typeface="Arial"/>
              </a:rPr>
              <a:t>каким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300" spc="-7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300" spc="-7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300" spc="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55" dirty="0">
                <a:solidFill>
                  <a:srgbClr val="231F20"/>
                </a:solidFill>
                <a:latin typeface="Arial"/>
                <a:cs typeface="Arial"/>
              </a:rPr>
              <a:t> Ваш </a:t>
            </a:r>
            <a:r>
              <a:rPr sz="1300" spc="-40" dirty="0">
                <a:solidFill>
                  <a:srgbClr val="231F20"/>
                </a:solidFill>
                <a:latin typeface="Arial"/>
                <a:cs typeface="Arial"/>
              </a:rPr>
              <a:t>домофон.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32700" y="733425"/>
            <a:ext cx="2589530" cy="2795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7 дюймов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212725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 панелей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8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б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единение до 4 мони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оров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еме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10795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в сис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ему дополни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ельной видеокамеры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 marR="50038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Встроенная память до 100 изоб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ений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режима ин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ер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ома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68024" y="6188408"/>
            <a:ext cx="1226007" cy="8711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26410" y="6304658"/>
            <a:ext cx="177800" cy="6743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шампань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66352" y="6324223"/>
            <a:ext cx="177800" cy="6121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прованс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79900" y="6296025"/>
            <a:ext cx="1192504" cy="8566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31107" y="6295720"/>
            <a:ext cx="177800" cy="5988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сере</a:t>
            </a:r>
            <a:r>
              <a:rPr sz="1200" spc="-15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ро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5700" y="6296025"/>
            <a:ext cx="1093405" cy="7092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8500" y="809625"/>
            <a:ext cx="5334000" cy="3581400"/>
          </a:xfrm>
          <a:custGeom>
            <a:avLst/>
            <a:gdLst/>
            <a:ahLst/>
            <a:cxnLst/>
            <a:rect l="l" t="t" r="r" b="b"/>
            <a:pathLst>
              <a:path w="5884545" h="3927475">
                <a:moveTo>
                  <a:pt x="0" y="0"/>
                </a:moveTo>
                <a:lnTo>
                  <a:pt x="5884164" y="0"/>
                </a:lnTo>
                <a:lnTo>
                  <a:pt x="5884164" y="3927348"/>
                </a:lnTo>
                <a:lnTo>
                  <a:pt x="0" y="39273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>
            <a:spLocks noChangeAspect="1"/>
          </p:cNvSpPr>
          <p:nvPr/>
        </p:nvSpPr>
        <p:spPr>
          <a:xfrm>
            <a:off x="927100" y="962025"/>
            <a:ext cx="4962947" cy="31880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67299" y="7220556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dirty="0" smtClean="0">
                <a:latin typeface="Trebuchet MS"/>
                <a:cs typeface="Trebuchet MS"/>
              </a:rPr>
              <a:t>8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9362" y="164007"/>
            <a:ext cx="215900" cy="11410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0000" y="53054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7300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605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1" name="Рисунок 20" descr="логотип (горизонтальный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04100" y="6677025"/>
            <a:ext cx="2253240" cy="531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1594" algn="ctr">
              <a:lnSpc>
                <a:spcPct val="100000"/>
              </a:lnSpc>
            </a:pP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15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1576" y="0"/>
            <a:ext cx="4338955" cy="4500880"/>
          </a:xfrm>
          <a:custGeom>
            <a:avLst/>
            <a:gdLst/>
            <a:ahLst/>
            <a:cxnLst/>
            <a:rect l="l" t="t" r="r" b="b"/>
            <a:pathLst>
              <a:path w="4338955" h="4500880">
                <a:moveTo>
                  <a:pt x="0" y="0"/>
                </a:moveTo>
                <a:lnTo>
                  <a:pt x="4338828" y="0"/>
                </a:lnTo>
                <a:lnTo>
                  <a:pt x="4338828" y="4500460"/>
                </a:lnTo>
                <a:lnTo>
                  <a:pt x="0" y="4500460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2467" y="12"/>
            <a:ext cx="3934205" cy="421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79900" y="4086225"/>
            <a:ext cx="5791200" cy="15978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3940">
              <a:lnSpc>
                <a:spcPct val="100000"/>
              </a:lnSpc>
            </a:pPr>
            <a:r>
              <a:rPr sz="5700" spc="-540" smtClean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r>
              <a:rPr sz="5700" spc="-65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5700" spc="-525" smtClean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sz="5700" spc="-35" smtClean="0">
                <a:solidFill>
                  <a:srgbClr val="231F20"/>
                </a:solidFill>
                <a:latin typeface="Arial"/>
                <a:cs typeface="Arial"/>
              </a:rPr>
              <a:t>-170</a:t>
            </a:r>
            <a:r>
              <a:rPr lang="ru-RU" sz="5700" spc="-35" dirty="0" smtClean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5700" spc="-35" smtClean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lang="en-US" sz="5700" spc="-35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sz="57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730"/>
              </a:spcBef>
            </a:pPr>
            <a:r>
              <a:rPr sz="1300" spc="-20" dirty="0">
                <a:solidFill>
                  <a:srgbClr val="231F20"/>
                </a:solidFill>
                <a:latin typeface="Arial"/>
                <a:cs typeface="Arial"/>
              </a:rPr>
              <a:t>Домофон 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классичес</a:t>
            </a:r>
            <a:r>
              <a:rPr sz="1300" spc="-15" dirty="0">
                <a:solidFill>
                  <a:srgbClr val="231F20"/>
                </a:solidFill>
                <a:latin typeface="Arial"/>
                <a:cs typeface="Arial"/>
              </a:rPr>
              <a:t>ко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оризон</a:t>
            </a:r>
            <a:r>
              <a:rPr sz="1300" spc="-1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300" spc="-25" dirty="0">
                <a:solidFill>
                  <a:srgbClr val="231F20"/>
                </a:solidFill>
                <a:latin typeface="Arial"/>
                <a:cs typeface="Arial"/>
              </a:rPr>
              <a:t>альной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омпоновки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300" spc="-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Arial"/>
                <a:cs typeface="Arial"/>
              </a:rPr>
              <a:t>экраном</a:t>
            </a:r>
            <a:r>
              <a:rPr sz="13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5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sz="13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spc="-10" smtClean="0">
                <a:solidFill>
                  <a:srgbClr val="231F20"/>
                </a:solidFill>
                <a:latin typeface="Arial"/>
                <a:cs typeface="Arial"/>
              </a:rPr>
              <a:t>дюймов</a:t>
            </a:r>
            <a:r>
              <a:rPr lang="en-US" sz="13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400" dirty="0" smtClean="0"/>
              <a:t>с кнопочным управлением, детектором движения, функцией видеопамяти, встроенным источником питания. 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8500" y="428625"/>
            <a:ext cx="3505200" cy="3518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345" marR="5080" indent="836294" algn="r">
              <a:lnSpc>
                <a:spcPct val="1591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Дисплей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7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дюймов</a:t>
            </a:r>
            <a:endParaRPr lang="ru-RU" sz="1400" b="1" dirty="0" smtClean="0">
              <a:solidFill>
                <a:srgbClr val="FFFFFF"/>
              </a:solidFill>
              <a:latin typeface="Arial Narrow" pitchFamily="34" charset="0"/>
              <a:cs typeface="Segoe UI Semilight"/>
            </a:endParaRPr>
          </a:p>
          <a:p>
            <a:pPr marL="220345" marR="5080" indent="836294" algn="r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Разрешение 1024*600</a:t>
            </a:r>
          </a:p>
          <a:p>
            <a:pPr marL="220345" marR="5080" indent="836294" algn="r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Автоответчик</a:t>
            </a:r>
          </a:p>
          <a:p>
            <a:pPr marL="220345" marR="5080" indent="836294" algn="r">
              <a:lnSpc>
                <a:spcPct val="1591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Функция </a:t>
            </a:r>
            <a:r>
              <a:rPr lang="ru-RU" sz="1400" b="1" dirty="0" err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фоторамки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и часов</a:t>
            </a: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Встроенная память</a:t>
            </a: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Встроенный слот  до </a:t>
            </a:r>
            <a:r>
              <a:rPr lang="en-US" sz="1400" b="1" dirty="0" err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mikro</a:t>
            </a:r>
            <a:r>
              <a:rPr lang="en-US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SD</a:t>
            </a: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32 </a:t>
            </a:r>
            <a:r>
              <a:rPr lang="ru-RU" sz="1400" b="1" u="sng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Гб</a:t>
            </a:r>
            <a:endParaRPr lang="ru-RU" sz="1400" b="1" dirty="0" smtClean="0">
              <a:latin typeface="Arial Narrow" pitchFamily="34" charset="0"/>
              <a:cs typeface="Segoe UI Semilight"/>
            </a:endParaRPr>
          </a:p>
          <a:p>
            <a:pPr marL="220345" marR="5080" indent="836294" algn="r">
              <a:lnSpc>
                <a:spcPct val="159100"/>
              </a:lnSpc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</a:t>
            </a:r>
            <a:r>
              <a:rPr sz="1400" b="1" spc="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лючение до 2 вызывных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панелей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pc="-25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б</a:t>
            </a:r>
            <a:r>
              <a:rPr sz="1400" b="1" spc="-1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ъ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единение до 4 мони</a:t>
            </a:r>
            <a:r>
              <a:rPr sz="1400" b="1" spc="-30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dirty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оров в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</a:pPr>
            <a:r>
              <a:rPr lang="ru-RU" sz="1400" b="1" dirty="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С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ис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еме</a:t>
            </a:r>
            <a:endParaRPr sz="1400" b="1">
              <a:latin typeface="Arial Narrow" pitchFamily="34" charset="0"/>
              <a:cs typeface="Segoe UI Semilight"/>
            </a:endParaRPr>
          </a:p>
          <a:p>
            <a:pPr marR="5080" algn="r">
              <a:lnSpc>
                <a:spcPct val="100000"/>
              </a:lnSpc>
              <a:spcBef>
                <a:spcPts val="990"/>
              </a:spcBef>
            </a:pP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П</a:t>
            </a:r>
            <a:r>
              <a:rPr sz="1400" b="1" spc="-2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дде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жка </a:t>
            </a:r>
            <a:r>
              <a:rPr sz="1400" b="1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режима 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ин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т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ер</a:t>
            </a:r>
            <a:r>
              <a:rPr sz="1400" b="1" spc="-30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к</a:t>
            </a:r>
            <a:r>
              <a:rPr sz="1400" b="1" smtClean="0">
                <a:solidFill>
                  <a:srgbClr val="FFFFFF"/>
                </a:solidFill>
                <a:latin typeface="Arial Narrow" pitchFamily="34" charset="0"/>
                <a:cs typeface="Segoe UI Semilight"/>
              </a:rPr>
              <a:t>ома</a:t>
            </a:r>
            <a:endParaRPr sz="1400" b="1">
              <a:latin typeface="Arial Narrow" pitchFamily="34" charset="0"/>
              <a:cs typeface="Segoe UI Semi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93949" y="6460350"/>
            <a:ext cx="184666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dirty="0" smtClean="0">
                <a:solidFill>
                  <a:srgbClr val="231F20"/>
                </a:solidFill>
                <a:latin typeface="Trebuchet MS"/>
                <a:cs typeface="Trebuchet MS"/>
              </a:rPr>
              <a:t>графит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28419" y="6460326"/>
            <a:ext cx="177800" cy="4743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белый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56101" y="428625"/>
            <a:ext cx="5562600" cy="3657600"/>
          </a:xfrm>
          <a:custGeom>
            <a:avLst/>
            <a:gdLst/>
            <a:ahLst/>
            <a:cxnLst/>
            <a:rect l="l" t="t" r="r" b="b"/>
            <a:pathLst>
              <a:path w="6044565" h="4097020">
                <a:moveTo>
                  <a:pt x="0" y="0"/>
                </a:moveTo>
                <a:lnTo>
                  <a:pt x="6044184" y="0"/>
                </a:lnTo>
                <a:lnTo>
                  <a:pt x="6044184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332463" y="7220554"/>
            <a:ext cx="1924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200" spc="20" dirty="0">
                <a:solidFill>
                  <a:srgbClr val="231F20"/>
                </a:solidFill>
                <a:latin typeface="Trebuchet MS"/>
                <a:cs typeface="Trebuchet MS"/>
              </a:rPr>
              <a:t>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16738" y="170653"/>
            <a:ext cx="215900" cy="11410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МОН</a:t>
            </a:r>
            <a:r>
              <a:rPr sz="1500" spc="3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sz="1500" spc="50" dirty="0">
                <a:solidFill>
                  <a:srgbClr val="231F20"/>
                </a:solidFill>
                <a:latin typeface="Trebuchet MS"/>
                <a:cs typeface="Trebuchet MS"/>
              </a:rPr>
              <a:t>ОРЫ</a:t>
            </a:r>
            <a:endParaRPr sz="1500">
              <a:latin typeface="Trebuchet MS"/>
              <a:cs typeface="Trebuchet MS"/>
            </a:endParaRPr>
          </a:p>
        </p:txBody>
      </p:sp>
      <p:pic>
        <p:nvPicPr>
          <p:cNvPr id="16" name="Рисунок 15" descr="CTV-M1701MD_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7500" y="6448425"/>
            <a:ext cx="838200" cy="478267"/>
          </a:xfrm>
          <a:prstGeom prst="rect">
            <a:avLst/>
          </a:prstGeom>
        </p:spPr>
      </p:pic>
      <p:pic>
        <p:nvPicPr>
          <p:cNvPr id="18" name="Рисунок 17" descr="CTV-V1701M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85300" y="6448425"/>
            <a:ext cx="838200" cy="478268"/>
          </a:xfrm>
          <a:prstGeom prst="rect">
            <a:avLst/>
          </a:prstGeom>
        </p:spPr>
      </p:pic>
      <p:pic>
        <p:nvPicPr>
          <p:cNvPr id="19" name="Рисунок 18" descr="CTV-M1701MD_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500" y="733425"/>
            <a:ext cx="5162383" cy="29455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538162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 Black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ена 7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2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00</a:t>
            </a:r>
            <a:r>
              <a:rPr lang="en-US" sz="1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</a:rPr>
              <a:t>рублей 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или</a:t>
            </a:r>
          </a:p>
          <a:p>
            <a:pPr algn="ctr"/>
            <a:r>
              <a:rPr lang="ru-RU" sz="1200" b="1" dirty="0">
                <a:latin typeface="Arial Black" pitchFamily="34" charset="0"/>
              </a:rPr>
              <a:t>с</a:t>
            </a:r>
            <a:r>
              <a:rPr lang="ru-RU" sz="1200" b="1" dirty="0" smtClean="0">
                <a:latin typeface="Arial Black" pitchFamily="34" charset="0"/>
              </a:rPr>
              <a:t> подключением в МКД</a:t>
            </a:r>
          </a:p>
          <a:p>
            <a:pPr algn="ctr"/>
            <a:r>
              <a:rPr lang="ru-RU" sz="1200" b="1" dirty="0" smtClean="0">
                <a:latin typeface="Arial Black" pitchFamily="34" charset="0"/>
              </a:rPr>
              <a:t> в рассрочку 0% на 12 месяцев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5</a:t>
            </a:r>
            <a:r>
              <a:rPr lang="en-US" sz="1200" b="1" dirty="0" smtClean="0">
                <a:solidFill>
                  <a:srgbClr val="FF0000"/>
                </a:solidFill>
                <a:latin typeface="Arial Black" pitchFamily="34" charset="0"/>
              </a:rPr>
              <a:t>75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руб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/</a:t>
            </a:r>
            <a:r>
              <a:rPr lang="ru-RU" sz="1200" b="1" dirty="0" err="1" smtClean="0">
                <a:solidFill>
                  <a:srgbClr val="FF0000"/>
                </a:solidFill>
                <a:latin typeface="Arial Black" pitchFamily="34" charset="0"/>
              </a:rPr>
              <a:t>мес</a:t>
            </a:r>
            <a:endParaRPr lang="ru-RU" sz="1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</a:rPr>
              <a:t>при оплате монтажа 2000 рублей</a:t>
            </a:r>
            <a:endParaRPr lang="ru-RU" sz="1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1" name="Рисунок 20" descr="новин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500" y="4467225"/>
            <a:ext cx="1275522" cy="762000"/>
          </a:xfrm>
          <a:prstGeom prst="rect">
            <a:avLst/>
          </a:prstGeom>
        </p:spPr>
      </p:pic>
      <p:pic>
        <p:nvPicPr>
          <p:cNvPr id="22" name="Рисунок 21" descr="логотип (горизонтальный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9500" y="6677025"/>
            <a:ext cx="2253240" cy="531050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6474749" y="6460350"/>
            <a:ext cx="177800" cy="555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Trebuchet MS"/>
                <a:cs typeface="Trebuchet MS"/>
              </a:rPr>
              <a:t>чёрный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58370" name="Picture 2" descr="CTV-M1701MD Ð¦Ð²ÐµÑÐ½Ð¾Ð¹ Ð¼Ð¾Ð½Ð¸ÑÐ¾Ñ (Ð§ÐµÑÐ½ÑÐ¹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8300" y="6448425"/>
            <a:ext cx="820205" cy="46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2658</TotalTime>
  <Words>1957</Words>
  <Application>Microsoft Office PowerPoint</Application>
  <PresentationFormat>Произвольный</PresentationFormat>
  <Paragraphs>453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Arial Black</vt:lpstr>
      <vt:lpstr>Arial Narrow</vt:lpstr>
      <vt:lpstr>Calibri</vt:lpstr>
      <vt:lpstr>Candara</vt:lpstr>
      <vt:lpstr>Segoe UI Semilight</vt:lpstr>
      <vt:lpstr>Times New Roman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МОНИТОРЫ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CTV-D1000HD</vt:lpstr>
      <vt:lpstr>Презентация PowerPoint</vt:lpstr>
      <vt:lpstr>комплекты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Пользователь Windows</cp:lastModifiedBy>
  <cp:revision>68</cp:revision>
  <dcterms:created xsi:type="dcterms:W3CDTF">2018-06-07T16:37:49Z</dcterms:created>
  <dcterms:modified xsi:type="dcterms:W3CDTF">2018-07-04T04:23:28Z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2018-03-29T00:00:00Z</vt:filetime>
  </property>
  <property fmtid="{D5CDD505-2E9C-101B-9397-08002B2CF9AE}" pid="3" name="LastSaved">
    <vt:filetime>2018-06-07T00:00:00Z</vt:filetime>
  </property>
</Properties>
</file>